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85" r:id="rId2"/>
    <p:sldId id="286" r:id="rId3"/>
    <p:sldId id="287" r:id="rId4"/>
    <p:sldId id="288" r:id="rId5"/>
    <p:sldId id="289" r:id="rId6"/>
    <p:sldId id="290" r:id="rId7"/>
    <p:sldId id="272" r:id="rId8"/>
    <p:sldId id="273" r:id="rId9"/>
    <p:sldId id="274" r:id="rId10"/>
    <p:sldId id="275" r:id="rId11"/>
    <p:sldId id="277" r:id="rId12"/>
    <p:sldId id="262" r:id="rId13"/>
    <p:sldId id="278" r:id="rId14"/>
    <p:sldId id="279" r:id="rId15"/>
    <p:sldId id="280" r:id="rId16"/>
    <p:sldId id="281" r:id="rId17"/>
    <p:sldId id="282" r:id="rId18"/>
    <p:sldId id="268" r:id="rId19"/>
    <p:sldId id="269" r:id="rId20"/>
    <p:sldId id="283" r:id="rId21"/>
    <p:sldId id="284" r:id="rId22"/>
  </p:sldIdLst>
  <p:sldSz cx="13004800" cy="9753600"/>
  <p:notesSz cx="6858000" cy="9144000"/>
  <p:defaultTextStyle>
    <a:lvl1pPr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1pPr>
    <a:lvl2pPr indent="3429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2pPr>
    <a:lvl3pPr indent="6858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3pPr>
    <a:lvl4pPr indent="10287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4pPr>
    <a:lvl5pPr indent="13716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5pPr>
    <a:lvl6pPr indent="17145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6pPr>
    <a:lvl7pPr indent="20574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7pPr>
    <a:lvl8pPr indent="24003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8pPr>
    <a:lvl9pPr indent="27432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A610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35" d="100"/>
          <a:sy n="35" d="100"/>
        </p:scale>
        <p:origin x="-2152" y="-24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3751497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Titeltext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Brödtext nivå ett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Brödtext nivå två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Brödtext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Brödtext nivå fyra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Brödtext nivå fem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FFFFF"/>
                </a:solidFill>
              </a:rPr>
              <a:t>Titeltext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Brödtext nivå ett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Brödtext nivå två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Brödtext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Brödtext nivå fyra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Brödtext nivå fem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Titeltext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Brödtext nivå ett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Brödtext nivå två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Brödtext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Brödtext nivå fyra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Brödtext nivå fem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Titeltext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Brödtext nivå ett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Brödtext nivå två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Brödtext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Brödtext nivå fyra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Brödtext nivå fem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Titeltext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Brödtext nivå ett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Brödtext nivå två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Brödtext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Brödtext nivå fyra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Brödtext nivå fem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Titeltext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Brödtext nivå ett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Brödtext nivå två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Brödtext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Brödtext nivå fyra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Brödtext nivå fem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>
              <a:spcBef>
                <a:spcPts val="4800"/>
              </a:spcBef>
            </a:lvl1pPr>
            <a:lvl2pPr>
              <a:spcBef>
                <a:spcPts val="4800"/>
              </a:spcBef>
            </a:lvl2pPr>
            <a:lvl3pPr>
              <a:spcBef>
                <a:spcPts val="4800"/>
              </a:spcBef>
            </a:lvl3pPr>
            <a:lvl4pPr>
              <a:spcBef>
                <a:spcPts val="4800"/>
              </a:spcBef>
            </a:lvl4pPr>
            <a:lvl5pPr>
              <a:spcBef>
                <a:spcPts val="4800"/>
              </a:spcBef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Brödtext nivå ett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Brödtext nivå två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Brödtext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Brödtext nivå fyra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Brödtext nivå fem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Titeltext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Titeltext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Titeltext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Titeltext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FFFFF"/>
                </a:solidFill>
              </a:rPr>
              <a:t>Titeltext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Brödtext nivå ett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Brödtext nivå två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Brödtext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Brödtext nivå fyra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Brödtext nivå fem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Titeltext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Brödtext nivå ett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Brödtext nivå två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Brödtext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Brödtext nivå fyra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Brödtext nivå fem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xmlns:p14="http://schemas.microsoft.com/office/powerpoint/2010/main" spd="med"/>
  <p:txStyles>
    <p:titleStyle>
      <a:lvl1pPr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1pPr>
      <a:lvl2pPr indent="2286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2pPr>
      <a:lvl3pPr indent="4572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3pPr>
      <a:lvl4pPr indent="6858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4pPr>
      <a:lvl5pPr indent="9144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5pPr>
      <a:lvl6pPr indent="11430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6pPr>
      <a:lvl7pPr indent="13716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7pPr>
      <a:lvl8pPr indent="16002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8pPr>
      <a:lvl9pPr indent="1828800" algn="ctr" defTabSz="584200">
        <a:defRPr sz="8400">
          <a:solidFill>
            <a:srgbClr val="FFFFFF"/>
          </a:solidFill>
          <a:latin typeface="+mn-lt"/>
          <a:ea typeface="+mn-ea"/>
          <a:cs typeface="+mn-cs"/>
          <a:sym typeface="Gill Sans"/>
        </a:defRPr>
      </a:lvl9pPr>
    </p:titleStyle>
    <p:bodyStyle>
      <a:lvl1pPr marL="8890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1pPr>
      <a:lvl2pPr marL="13335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2pPr>
      <a:lvl3pPr marL="17780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3pPr>
      <a:lvl4pPr marL="22225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4pPr>
      <a:lvl5pPr marL="26670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5pPr>
      <a:lvl6pPr marL="30226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6pPr>
      <a:lvl7pPr marL="33782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7pPr>
      <a:lvl8pPr marL="37338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8pPr>
      <a:lvl9pPr marL="4089400" indent="-571500" defTabSz="584200">
        <a:spcBef>
          <a:spcPts val="2400"/>
        </a:spcBef>
        <a:buSzPct val="171000"/>
        <a:buChar char="•"/>
        <a:defRPr sz="4200">
          <a:solidFill>
            <a:srgbClr val="FFFFFF"/>
          </a:solidFill>
          <a:latin typeface="+mn-lt"/>
          <a:ea typeface="+mn-ea"/>
          <a:cs typeface="+mn-cs"/>
          <a:sym typeface="Gill Sans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70000" y="677009"/>
            <a:ext cx="10464800" cy="2290607"/>
          </a:xfrm>
        </p:spPr>
        <p:txBody>
          <a:bodyPr/>
          <a:lstStyle/>
          <a:p>
            <a:r>
              <a:rPr lang="sv-SE" sz="6000" dirty="0" smtClean="0"/>
              <a:t>The MC LC </a:t>
            </a:r>
            <a:r>
              <a:rPr lang="sv-SE" sz="6000" dirty="0" err="1" smtClean="0"/>
              <a:t>model</a:t>
            </a:r>
            <a:r>
              <a:rPr lang="sv-SE" sz="6000" dirty="0" smtClean="0"/>
              <a:t> – an </a:t>
            </a:r>
            <a:r>
              <a:rPr lang="sv-SE" sz="6000" dirty="0" err="1" smtClean="0"/>
              <a:t>outline</a:t>
            </a:r>
            <a:r>
              <a:rPr lang="sv-SE" sz="6000" dirty="0" smtClean="0"/>
              <a:t> </a:t>
            </a:r>
            <a:r>
              <a:rPr lang="sv-SE" sz="6000" dirty="0" err="1" smtClean="0"/>
              <a:t>of</a:t>
            </a:r>
            <a:r>
              <a:rPr lang="sv-SE" sz="6000" dirty="0" smtClean="0"/>
              <a:t> a </a:t>
            </a:r>
            <a:r>
              <a:rPr lang="sv-SE" sz="6000" dirty="0" err="1" smtClean="0"/>
              <a:t>Structured</a:t>
            </a:r>
            <a:r>
              <a:rPr lang="sv-SE" sz="6000" dirty="0" smtClean="0"/>
              <a:t> </a:t>
            </a:r>
            <a:r>
              <a:rPr lang="sv-SE" sz="6000" dirty="0" err="1" smtClean="0"/>
              <a:t>Scientific</a:t>
            </a:r>
            <a:r>
              <a:rPr lang="sv-SE" sz="6000" dirty="0" smtClean="0"/>
              <a:t> Talk</a:t>
            </a:r>
            <a:endParaRPr lang="sv-SE" sz="6000" dirty="0"/>
          </a:p>
        </p:txBody>
      </p:sp>
      <p:sp>
        <p:nvSpPr>
          <p:cNvPr id="3" name="textruta 2"/>
          <p:cNvSpPr txBox="1"/>
          <p:nvPr/>
        </p:nvSpPr>
        <p:spPr>
          <a:xfrm>
            <a:off x="1814410" y="4274145"/>
            <a:ext cx="9543811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24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This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PPt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template is an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outline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of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a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Structured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Scientific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Talk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of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about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10–30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minutes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. It is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based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on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chapter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16 in the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book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Designing</a:t>
            </a:r>
            <a:b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</a:b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Science Presentations by Matt Carter, Assistant Professor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of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Biology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</a:t>
            </a:r>
            <a:b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</a:b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at Williams College, USA. 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sv-SE" sz="2400" baseline="0" dirty="0">
              <a:latin typeface="Georgia"/>
              <a:cs typeface="Georgia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The template is </a:t>
            </a:r>
            <a:r>
              <a:rPr kumimoji="0" lang="sv-SE" sz="24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produced</a:t>
            </a:r>
            <a:r>
              <a:rPr kumimoji="0" lang="sv-SE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by Olle Bergman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(</a:t>
            </a:r>
            <a:r>
              <a:rPr kumimoji="0" lang="sv-SE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http://</a:t>
            </a:r>
            <a:r>
              <a:rPr kumimoji="0" lang="sv-SE" sz="24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crastina.se</a:t>
            </a:r>
            <a:r>
              <a:rPr kumimoji="0" lang="sv-SE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). It is</a:t>
            </a:r>
            <a:br>
              <a:rPr kumimoji="0" lang="sv-SE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</a:br>
            <a:r>
              <a:rPr kumimoji="0" lang="sv-SE" sz="24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intended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to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act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as a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starting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point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and the student is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encouraged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to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</a:t>
            </a:r>
            <a:b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</a:b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modify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the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structure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according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to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his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or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her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own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 material and </a:t>
            </a:r>
            <a:r>
              <a:rPr kumimoji="0" lang="sv-SE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taste</a:t>
            </a:r>
            <a:r>
              <a:rPr kumimoji="0" lang="sv-SE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Georgia"/>
                <a:cs typeface="Georgia"/>
                <a:sym typeface="Gill Sans"/>
              </a:rPr>
              <a:t>.</a:t>
            </a:r>
            <a:endParaRPr kumimoji="0" lang="sv-SE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eorgia"/>
              <a:cs typeface="Georgia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95726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Main </a:t>
            </a:r>
            <a:r>
              <a:rPr lang="sv-SE" dirty="0" err="1" smtClean="0"/>
              <a:t>question</a:t>
            </a:r>
            <a:r>
              <a:rPr lang="sv-SE" dirty="0" smtClean="0"/>
              <a:t> or </a:t>
            </a:r>
            <a:r>
              <a:rPr lang="sv-SE" dirty="0" err="1" smtClean="0"/>
              <a:t>goal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861305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Home</a:t>
            </a:r>
            <a:r>
              <a:rPr lang="sv-SE" dirty="0" smtClean="0"/>
              <a:t> </a:t>
            </a:r>
            <a:r>
              <a:rPr lang="sv-SE" dirty="0" err="1" smtClean="0"/>
              <a:t>slide</a:t>
            </a:r>
            <a:r>
              <a:rPr lang="sv-SE" dirty="0" smtClean="0"/>
              <a:t> (part I)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843796" y="2692400"/>
            <a:ext cx="5041900" cy="5715000"/>
          </a:xfrm>
        </p:spPr>
        <p:txBody>
          <a:bodyPr/>
          <a:lstStyle/>
          <a:p>
            <a:r>
              <a:rPr lang="sv-SE" sz="4800" dirty="0" smtClean="0">
                <a:solidFill>
                  <a:srgbClr val="FFFF00"/>
                </a:solidFill>
              </a:rPr>
              <a:t>Part 1: X experiments</a:t>
            </a:r>
          </a:p>
          <a:p>
            <a:r>
              <a:rPr lang="sv-SE" sz="4800" dirty="0" smtClean="0"/>
              <a:t>Part II: Y experiments</a:t>
            </a:r>
            <a:endParaRPr lang="sv-SE" sz="4800" dirty="0"/>
          </a:p>
        </p:txBody>
      </p:sp>
      <p:sp>
        <p:nvSpPr>
          <p:cNvPr id="4" name="Rektangel 3"/>
          <p:cNvSpPr/>
          <p:nvPr/>
        </p:nvSpPr>
        <p:spPr>
          <a:xfrm>
            <a:off x="1270000" y="3696336"/>
            <a:ext cx="4717561" cy="4559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918765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1911168" y="8125728"/>
            <a:ext cx="335752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  <a:effectLst>
            <a:outerShdw blurRad="50800" dist="50800" dir="27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1911168" y="6983911"/>
            <a:ext cx="335752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  <a:effectLst>
            <a:outerShdw blurRad="50800" dist="50800" dir="27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9" name="Shape 99"/>
          <p:cNvSpPr/>
          <p:nvPr/>
        </p:nvSpPr>
        <p:spPr>
          <a:xfrm>
            <a:off x="4252145" y="8197800"/>
            <a:ext cx="9779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3 Hz</a:t>
            </a:r>
          </a:p>
        </p:txBody>
      </p:sp>
      <p:sp>
        <p:nvSpPr>
          <p:cNvPr id="100" name="Shape 100"/>
          <p:cNvSpPr/>
          <p:nvPr/>
        </p:nvSpPr>
        <p:spPr>
          <a:xfrm rot="16202355">
            <a:off x="-1440502" y="4984178"/>
            <a:ext cx="4635501" cy="5461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Duration (% of total time)</a:t>
            </a:r>
          </a:p>
        </p:txBody>
      </p:sp>
      <p:sp>
        <p:nvSpPr>
          <p:cNvPr id="101" name="Shape 101"/>
          <p:cNvSpPr/>
          <p:nvPr/>
        </p:nvSpPr>
        <p:spPr>
          <a:xfrm>
            <a:off x="1557541" y="7861599"/>
            <a:ext cx="316520" cy="528257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02" name="Shape 102"/>
          <p:cNvSpPr/>
          <p:nvPr/>
        </p:nvSpPr>
        <p:spPr>
          <a:xfrm>
            <a:off x="1296654" y="5562261"/>
            <a:ext cx="5715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103" name="Shape 103"/>
          <p:cNvSpPr/>
          <p:nvPr/>
        </p:nvSpPr>
        <p:spPr>
          <a:xfrm>
            <a:off x="1288188" y="4413877"/>
            <a:ext cx="5842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104" name="Shape 104"/>
          <p:cNvSpPr/>
          <p:nvPr/>
        </p:nvSpPr>
        <p:spPr>
          <a:xfrm>
            <a:off x="1135443" y="2105628"/>
            <a:ext cx="8001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100</a:t>
            </a:r>
          </a:p>
        </p:txBody>
      </p:sp>
      <p:sp>
        <p:nvSpPr>
          <p:cNvPr id="105" name="Shape 105"/>
          <p:cNvSpPr/>
          <p:nvPr/>
        </p:nvSpPr>
        <p:spPr>
          <a:xfrm>
            <a:off x="1911168" y="5828960"/>
            <a:ext cx="335752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  <a:effectLst>
            <a:outerShdw blurRad="50800" dist="50800" dir="27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1911168" y="4680577"/>
            <a:ext cx="335752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  <a:effectLst>
            <a:outerShdw blurRad="50800" dist="50800" dir="27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1899356" y="3520711"/>
            <a:ext cx="335753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  <a:effectLst>
            <a:outerShdw blurRad="50800" dist="50800" dir="27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8" name="Shape 108"/>
          <p:cNvSpPr/>
          <p:nvPr/>
        </p:nvSpPr>
        <p:spPr>
          <a:xfrm>
            <a:off x="1911168" y="2372328"/>
            <a:ext cx="335752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  <a:effectLst>
            <a:outerShdw blurRad="50800" dist="50800" dir="27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114" name="Group 114"/>
          <p:cNvGrpSpPr/>
          <p:nvPr/>
        </p:nvGrpSpPr>
        <p:grpSpPr>
          <a:xfrm>
            <a:off x="2240598" y="2379749"/>
            <a:ext cx="10110892" cy="4605019"/>
            <a:chOff x="0" y="0"/>
            <a:chExt cx="10110890" cy="4605017"/>
          </a:xfrm>
        </p:grpSpPr>
        <p:sp>
          <p:nvSpPr>
            <p:cNvPr id="109" name="Shape 109"/>
            <p:cNvSpPr/>
            <p:nvPr/>
          </p:nvSpPr>
          <p:spPr>
            <a:xfrm>
              <a:off x="0" y="2302482"/>
              <a:ext cx="10098562" cy="54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" name="Shape 110"/>
            <p:cNvSpPr/>
            <p:nvPr/>
          </p:nvSpPr>
          <p:spPr>
            <a:xfrm>
              <a:off x="0" y="0"/>
              <a:ext cx="10098562" cy="54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>
              <a:off x="12328" y="4604964"/>
              <a:ext cx="10098563" cy="54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" name="Shape 112"/>
            <p:cNvSpPr/>
            <p:nvPr/>
          </p:nvSpPr>
          <p:spPr>
            <a:xfrm>
              <a:off x="1356" y="3449610"/>
              <a:ext cx="10098563" cy="54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1356" y="1140558"/>
              <a:ext cx="10098563" cy="54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7" name="Group 117"/>
          <p:cNvGrpSpPr/>
          <p:nvPr/>
        </p:nvGrpSpPr>
        <p:grpSpPr>
          <a:xfrm>
            <a:off x="2226641" y="2349365"/>
            <a:ext cx="10110890" cy="5776367"/>
            <a:chOff x="0" y="0"/>
            <a:chExt cx="10110889" cy="5776366"/>
          </a:xfrm>
        </p:grpSpPr>
        <p:sp>
          <p:nvSpPr>
            <p:cNvPr id="115" name="Shape 115"/>
            <p:cNvSpPr/>
            <p:nvPr/>
          </p:nvSpPr>
          <p:spPr>
            <a:xfrm flipV="1">
              <a:off x="24217" y="0"/>
              <a:ext cx="1" cy="5776367"/>
            </a:xfrm>
            <a:prstGeom prst="lin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</a:ln>
            <a:effectLst>
              <a:outerShdw blurRad="50800" dist="50800" dir="2700000" rotWithShape="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 flipV="1">
              <a:off x="0" y="5776358"/>
              <a:ext cx="10110890" cy="4"/>
            </a:xfrm>
            <a:prstGeom prst="lin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</a:ln>
            <a:effectLst>
              <a:outerShdw blurRad="50800" dist="50800" dir="2700000" rotWithShape="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22" name="Group 122"/>
          <p:cNvGrpSpPr/>
          <p:nvPr/>
        </p:nvGrpSpPr>
        <p:grpSpPr>
          <a:xfrm>
            <a:off x="2749805" y="5794509"/>
            <a:ext cx="425225" cy="2308250"/>
            <a:chOff x="0" y="0"/>
            <a:chExt cx="425224" cy="2308249"/>
          </a:xfrm>
        </p:grpSpPr>
        <p:grpSp>
          <p:nvGrpSpPr>
            <p:cNvPr id="120" name="Group 120"/>
            <p:cNvGrpSpPr/>
            <p:nvPr/>
          </p:nvGrpSpPr>
          <p:grpSpPr>
            <a:xfrm>
              <a:off x="59058" y="0"/>
              <a:ext cx="318920" cy="378967"/>
              <a:chOff x="0" y="0"/>
              <a:chExt cx="318918" cy="378966"/>
            </a:xfrm>
          </p:grpSpPr>
          <p:sp>
            <p:nvSpPr>
              <p:cNvPr id="118" name="Shape 118"/>
              <p:cNvSpPr/>
              <p:nvPr/>
            </p:nvSpPr>
            <p:spPr>
              <a:xfrm flipH="1">
                <a:off x="162851" y="0"/>
                <a:ext cx="1" cy="378967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19" name="Shape 119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121" name="Shape 121"/>
            <p:cNvSpPr/>
            <p:nvPr/>
          </p:nvSpPr>
          <p:spPr>
            <a:xfrm>
              <a:off x="0" y="378966"/>
              <a:ext cx="425225" cy="1929284"/>
            </a:xfrm>
            <a:prstGeom prst="rect">
              <a:avLst/>
            </a:prstGeom>
            <a:solidFill>
              <a:srgbClr val="73FA79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23" name="Shape 123"/>
          <p:cNvSpPr/>
          <p:nvPr/>
        </p:nvSpPr>
        <p:spPr>
          <a:xfrm>
            <a:off x="1280863" y="6716385"/>
            <a:ext cx="5715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124" name="Shape 124"/>
          <p:cNvSpPr/>
          <p:nvPr/>
        </p:nvSpPr>
        <p:spPr>
          <a:xfrm>
            <a:off x="1280863" y="3259752"/>
            <a:ext cx="5715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80</a:t>
            </a:r>
          </a:p>
        </p:txBody>
      </p:sp>
      <p:sp>
        <p:nvSpPr>
          <p:cNvPr id="125" name="Shape 125"/>
          <p:cNvSpPr/>
          <p:nvPr/>
        </p:nvSpPr>
        <p:spPr>
          <a:xfrm>
            <a:off x="7593964" y="8197800"/>
            <a:ext cx="9779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3 Hz</a:t>
            </a:r>
          </a:p>
        </p:txBody>
      </p:sp>
      <p:sp>
        <p:nvSpPr>
          <p:cNvPr id="126" name="Shape 126"/>
          <p:cNvSpPr/>
          <p:nvPr/>
        </p:nvSpPr>
        <p:spPr>
          <a:xfrm>
            <a:off x="10948511" y="8197800"/>
            <a:ext cx="9398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3 Hz</a:t>
            </a:r>
          </a:p>
        </p:txBody>
      </p:sp>
      <p:sp>
        <p:nvSpPr>
          <p:cNvPr id="127" name="Shape 127"/>
          <p:cNvSpPr/>
          <p:nvPr/>
        </p:nvSpPr>
        <p:spPr>
          <a:xfrm>
            <a:off x="2426584" y="8197800"/>
            <a:ext cx="16637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Baseline</a:t>
            </a:r>
          </a:p>
        </p:txBody>
      </p:sp>
      <p:sp>
        <p:nvSpPr>
          <p:cNvPr id="128" name="Shape 128"/>
          <p:cNvSpPr/>
          <p:nvPr/>
        </p:nvSpPr>
        <p:spPr>
          <a:xfrm>
            <a:off x="5769747" y="8197800"/>
            <a:ext cx="16637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Baseline</a:t>
            </a:r>
          </a:p>
        </p:txBody>
      </p:sp>
      <p:sp>
        <p:nvSpPr>
          <p:cNvPr id="129" name="Shape 129"/>
          <p:cNvSpPr/>
          <p:nvPr/>
        </p:nvSpPr>
        <p:spPr>
          <a:xfrm>
            <a:off x="9112481" y="8197800"/>
            <a:ext cx="16637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Baseline</a:t>
            </a:r>
          </a:p>
        </p:txBody>
      </p:sp>
      <p:sp>
        <p:nvSpPr>
          <p:cNvPr id="130" name="Shape 130"/>
          <p:cNvSpPr/>
          <p:nvPr/>
        </p:nvSpPr>
        <p:spPr>
          <a:xfrm>
            <a:off x="3431751" y="8785229"/>
            <a:ext cx="11557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Wake</a:t>
            </a:r>
          </a:p>
        </p:txBody>
      </p:sp>
      <p:sp>
        <p:nvSpPr>
          <p:cNvPr id="131" name="Shape 131"/>
          <p:cNvSpPr/>
          <p:nvPr/>
        </p:nvSpPr>
        <p:spPr>
          <a:xfrm>
            <a:off x="6699187" y="8790971"/>
            <a:ext cx="14351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NREM</a:t>
            </a:r>
          </a:p>
        </p:txBody>
      </p:sp>
      <p:sp>
        <p:nvSpPr>
          <p:cNvPr id="132" name="Shape 132"/>
          <p:cNvSpPr/>
          <p:nvPr/>
        </p:nvSpPr>
        <p:spPr>
          <a:xfrm>
            <a:off x="10239770" y="8790971"/>
            <a:ext cx="10668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REM</a:t>
            </a:r>
          </a:p>
        </p:txBody>
      </p:sp>
      <p:grpSp>
        <p:nvGrpSpPr>
          <p:cNvPr id="137" name="Group 137"/>
          <p:cNvGrpSpPr/>
          <p:nvPr/>
        </p:nvGrpSpPr>
        <p:grpSpPr>
          <a:xfrm>
            <a:off x="3293147" y="5599284"/>
            <a:ext cx="425226" cy="2503476"/>
            <a:chOff x="0" y="0"/>
            <a:chExt cx="425224" cy="2503474"/>
          </a:xfrm>
        </p:grpSpPr>
        <p:sp>
          <p:nvSpPr>
            <p:cNvPr id="133" name="Shape 133"/>
            <p:cNvSpPr/>
            <p:nvPr/>
          </p:nvSpPr>
          <p:spPr>
            <a:xfrm>
              <a:off x="0" y="401934"/>
              <a:ext cx="425225" cy="2101541"/>
            </a:xfrm>
            <a:prstGeom prst="rect">
              <a:avLst/>
            </a:prstGeom>
            <a:solidFill>
              <a:srgbClr val="0433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36" name="Group 136"/>
            <p:cNvGrpSpPr/>
            <p:nvPr/>
          </p:nvGrpSpPr>
          <p:grpSpPr>
            <a:xfrm>
              <a:off x="59058" y="0"/>
              <a:ext cx="318920" cy="401935"/>
              <a:chOff x="0" y="0"/>
              <a:chExt cx="318918" cy="401934"/>
            </a:xfrm>
          </p:grpSpPr>
          <p:sp>
            <p:nvSpPr>
              <p:cNvPr id="134" name="Shape 134"/>
              <p:cNvSpPr/>
              <p:nvPr/>
            </p:nvSpPr>
            <p:spPr>
              <a:xfrm flipH="1">
                <a:off x="162851" y="0"/>
                <a:ext cx="1" cy="401935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35" name="Shape 135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142" name="Group 142"/>
          <p:cNvGrpSpPr/>
          <p:nvPr/>
        </p:nvGrpSpPr>
        <p:grpSpPr>
          <a:xfrm>
            <a:off x="4190843" y="5966767"/>
            <a:ext cx="425225" cy="2135993"/>
            <a:chOff x="0" y="0"/>
            <a:chExt cx="425224" cy="2135992"/>
          </a:xfrm>
        </p:grpSpPr>
        <p:sp>
          <p:nvSpPr>
            <p:cNvPr id="138" name="Shape 138"/>
            <p:cNvSpPr/>
            <p:nvPr/>
          </p:nvSpPr>
          <p:spPr>
            <a:xfrm>
              <a:off x="0" y="413417"/>
              <a:ext cx="425225" cy="1722576"/>
            </a:xfrm>
            <a:prstGeom prst="rect">
              <a:avLst/>
            </a:prstGeom>
            <a:solidFill>
              <a:srgbClr val="73FA79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41" name="Group 141"/>
            <p:cNvGrpSpPr/>
            <p:nvPr/>
          </p:nvGrpSpPr>
          <p:grpSpPr>
            <a:xfrm>
              <a:off x="47247" y="0"/>
              <a:ext cx="318919" cy="413418"/>
              <a:chOff x="0" y="0"/>
              <a:chExt cx="318918" cy="413417"/>
            </a:xfrm>
          </p:grpSpPr>
          <p:sp>
            <p:nvSpPr>
              <p:cNvPr id="139" name="Shape 139"/>
              <p:cNvSpPr/>
              <p:nvPr/>
            </p:nvSpPr>
            <p:spPr>
              <a:xfrm flipH="1">
                <a:off x="162851" y="0"/>
                <a:ext cx="1" cy="413418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40" name="Shape 140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147" name="Group 147"/>
          <p:cNvGrpSpPr/>
          <p:nvPr/>
        </p:nvGrpSpPr>
        <p:grpSpPr>
          <a:xfrm>
            <a:off x="4734185" y="4175289"/>
            <a:ext cx="425225" cy="3927471"/>
            <a:chOff x="0" y="0"/>
            <a:chExt cx="425224" cy="3927470"/>
          </a:xfrm>
        </p:grpSpPr>
        <p:sp>
          <p:nvSpPr>
            <p:cNvPr id="143" name="Shape 143"/>
            <p:cNvSpPr/>
            <p:nvPr/>
          </p:nvSpPr>
          <p:spPr>
            <a:xfrm>
              <a:off x="0" y="562707"/>
              <a:ext cx="425225" cy="3364764"/>
            </a:xfrm>
            <a:prstGeom prst="rect">
              <a:avLst/>
            </a:prstGeom>
            <a:solidFill>
              <a:srgbClr val="0433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46" name="Group 146"/>
            <p:cNvGrpSpPr/>
            <p:nvPr/>
          </p:nvGrpSpPr>
          <p:grpSpPr>
            <a:xfrm>
              <a:off x="59058" y="0"/>
              <a:ext cx="318920" cy="562708"/>
              <a:chOff x="0" y="0"/>
              <a:chExt cx="318918" cy="562707"/>
            </a:xfrm>
          </p:grpSpPr>
          <p:sp>
            <p:nvSpPr>
              <p:cNvPr id="144" name="Shape 144"/>
              <p:cNvSpPr/>
              <p:nvPr/>
            </p:nvSpPr>
            <p:spPr>
              <a:xfrm flipH="1">
                <a:off x="162851" y="0"/>
                <a:ext cx="1" cy="562708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45" name="Shape 145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152" name="Group 152"/>
          <p:cNvGrpSpPr/>
          <p:nvPr/>
        </p:nvGrpSpPr>
        <p:grpSpPr>
          <a:xfrm>
            <a:off x="6104352" y="4427933"/>
            <a:ext cx="425225" cy="3674828"/>
            <a:chOff x="0" y="0"/>
            <a:chExt cx="425224" cy="3674826"/>
          </a:xfrm>
        </p:grpSpPr>
        <p:sp>
          <p:nvSpPr>
            <p:cNvPr id="148" name="Shape 148"/>
            <p:cNvSpPr/>
            <p:nvPr/>
          </p:nvSpPr>
          <p:spPr>
            <a:xfrm>
              <a:off x="0" y="424901"/>
              <a:ext cx="425225" cy="3249926"/>
            </a:xfrm>
            <a:prstGeom prst="rect">
              <a:avLst/>
            </a:prstGeom>
            <a:solidFill>
              <a:srgbClr val="73FA79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51" name="Group 151"/>
            <p:cNvGrpSpPr/>
            <p:nvPr/>
          </p:nvGrpSpPr>
          <p:grpSpPr>
            <a:xfrm>
              <a:off x="59058" y="0"/>
              <a:ext cx="318920" cy="424902"/>
              <a:chOff x="0" y="0"/>
              <a:chExt cx="318918" cy="424901"/>
            </a:xfrm>
          </p:grpSpPr>
          <p:sp>
            <p:nvSpPr>
              <p:cNvPr id="149" name="Shape 149"/>
              <p:cNvSpPr/>
              <p:nvPr/>
            </p:nvSpPr>
            <p:spPr>
              <a:xfrm flipH="1">
                <a:off x="162851" y="0"/>
                <a:ext cx="1" cy="42490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50" name="Shape 150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157" name="Group 157"/>
          <p:cNvGrpSpPr/>
          <p:nvPr/>
        </p:nvGrpSpPr>
        <p:grpSpPr>
          <a:xfrm>
            <a:off x="6647695" y="4508320"/>
            <a:ext cx="425225" cy="3594440"/>
            <a:chOff x="0" y="0"/>
            <a:chExt cx="425224" cy="3594438"/>
          </a:xfrm>
        </p:grpSpPr>
        <p:sp>
          <p:nvSpPr>
            <p:cNvPr id="153" name="Shape 153"/>
            <p:cNvSpPr/>
            <p:nvPr/>
          </p:nvSpPr>
          <p:spPr>
            <a:xfrm>
              <a:off x="0" y="424901"/>
              <a:ext cx="425225" cy="3169538"/>
            </a:xfrm>
            <a:prstGeom prst="rect">
              <a:avLst/>
            </a:prstGeom>
            <a:solidFill>
              <a:srgbClr val="0433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56" name="Group 156"/>
            <p:cNvGrpSpPr/>
            <p:nvPr/>
          </p:nvGrpSpPr>
          <p:grpSpPr>
            <a:xfrm>
              <a:off x="59058" y="0"/>
              <a:ext cx="318920" cy="424902"/>
              <a:chOff x="0" y="0"/>
              <a:chExt cx="318918" cy="424901"/>
            </a:xfrm>
          </p:grpSpPr>
          <p:sp>
            <p:nvSpPr>
              <p:cNvPr id="154" name="Shape 154"/>
              <p:cNvSpPr/>
              <p:nvPr/>
            </p:nvSpPr>
            <p:spPr>
              <a:xfrm flipH="1">
                <a:off x="162851" y="0"/>
                <a:ext cx="1" cy="42490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55" name="Shape 155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162" name="Group 162"/>
          <p:cNvGrpSpPr/>
          <p:nvPr/>
        </p:nvGrpSpPr>
        <p:grpSpPr>
          <a:xfrm>
            <a:off x="7545391" y="4129354"/>
            <a:ext cx="425225" cy="3973407"/>
            <a:chOff x="0" y="0"/>
            <a:chExt cx="425224" cy="3973406"/>
          </a:xfrm>
        </p:grpSpPr>
        <p:sp>
          <p:nvSpPr>
            <p:cNvPr id="158" name="Shape 158"/>
            <p:cNvSpPr/>
            <p:nvPr/>
          </p:nvSpPr>
          <p:spPr>
            <a:xfrm>
              <a:off x="0" y="493804"/>
              <a:ext cx="425225" cy="3479603"/>
            </a:xfrm>
            <a:prstGeom prst="rect">
              <a:avLst/>
            </a:prstGeom>
            <a:solidFill>
              <a:srgbClr val="73FA79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61" name="Group 161"/>
            <p:cNvGrpSpPr/>
            <p:nvPr/>
          </p:nvGrpSpPr>
          <p:grpSpPr>
            <a:xfrm>
              <a:off x="59058" y="0"/>
              <a:ext cx="318920" cy="493805"/>
              <a:chOff x="0" y="0"/>
              <a:chExt cx="318918" cy="493804"/>
            </a:xfrm>
          </p:grpSpPr>
          <p:sp>
            <p:nvSpPr>
              <p:cNvPr id="159" name="Shape 159"/>
              <p:cNvSpPr/>
              <p:nvPr/>
            </p:nvSpPr>
            <p:spPr>
              <a:xfrm flipH="1">
                <a:off x="162851" y="0"/>
                <a:ext cx="1" cy="493805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60" name="Shape 160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167" name="Group 167"/>
          <p:cNvGrpSpPr/>
          <p:nvPr/>
        </p:nvGrpSpPr>
        <p:grpSpPr>
          <a:xfrm>
            <a:off x="8088731" y="5587801"/>
            <a:ext cx="425226" cy="2514959"/>
            <a:chOff x="0" y="0"/>
            <a:chExt cx="425224" cy="2514958"/>
          </a:xfrm>
        </p:grpSpPr>
        <p:sp>
          <p:nvSpPr>
            <p:cNvPr id="163" name="Shape 163"/>
            <p:cNvSpPr/>
            <p:nvPr/>
          </p:nvSpPr>
          <p:spPr>
            <a:xfrm>
              <a:off x="0" y="333031"/>
              <a:ext cx="425225" cy="2181928"/>
            </a:xfrm>
            <a:prstGeom prst="rect">
              <a:avLst/>
            </a:prstGeom>
            <a:solidFill>
              <a:srgbClr val="0433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66" name="Group 166"/>
            <p:cNvGrpSpPr/>
            <p:nvPr/>
          </p:nvGrpSpPr>
          <p:grpSpPr>
            <a:xfrm>
              <a:off x="59058" y="0"/>
              <a:ext cx="318920" cy="333032"/>
              <a:chOff x="0" y="0"/>
              <a:chExt cx="318918" cy="333031"/>
            </a:xfrm>
          </p:grpSpPr>
          <p:sp>
            <p:nvSpPr>
              <p:cNvPr id="164" name="Shape 164"/>
              <p:cNvSpPr/>
              <p:nvPr/>
            </p:nvSpPr>
            <p:spPr>
              <a:xfrm flipH="1">
                <a:off x="162851" y="0"/>
                <a:ext cx="1" cy="33303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65" name="Shape 165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172" name="Group 172"/>
          <p:cNvGrpSpPr/>
          <p:nvPr/>
        </p:nvGrpSpPr>
        <p:grpSpPr>
          <a:xfrm>
            <a:off x="9458899" y="7252955"/>
            <a:ext cx="425225" cy="849805"/>
            <a:chOff x="0" y="0"/>
            <a:chExt cx="425224" cy="849803"/>
          </a:xfrm>
        </p:grpSpPr>
        <p:sp>
          <p:nvSpPr>
            <p:cNvPr id="168" name="Shape 168"/>
            <p:cNvSpPr/>
            <p:nvPr/>
          </p:nvSpPr>
          <p:spPr>
            <a:xfrm>
              <a:off x="0" y="275611"/>
              <a:ext cx="425225" cy="574193"/>
            </a:xfrm>
            <a:prstGeom prst="rect">
              <a:avLst/>
            </a:prstGeom>
            <a:solidFill>
              <a:srgbClr val="73FA79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71" name="Group 171"/>
            <p:cNvGrpSpPr/>
            <p:nvPr/>
          </p:nvGrpSpPr>
          <p:grpSpPr>
            <a:xfrm>
              <a:off x="59058" y="0"/>
              <a:ext cx="318920" cy="275613"/>
              <a:chOff x="0" y="0"/>
              <a:chExt cx="318918" cy="275612"/>
            </a:xfrm>
          </p:grpSpPr>
          <p:sp>
            <p:nvSpPr>
              <p:cNvPr id="169" name="Shape 169"/>
              <p:cNvSpPr/>
              <p:nvPr/>
            </p:nvSpPr>
            <p:spPr>
              <a:xfrm flipH="1">
                <a:off x="162851" y="0"/>
                <a:ext cx="1" cy="275613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70" name="Shape 170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177" name="Group 177"/>
          <p:cNvGrpSpPr/>
          <p:nvPr/>
        </p:nvGrpSpPr>
        <p:grpSpPr>
          <a:xfrm>
            <a:off x="10002240" y="7356310"/>
            <a:ext cx="425225" cy="746450"/>
            <a:chOff x="0" y="0"/>
            <a:chExt cx="425224" cy="746448"/>
          </a:xfrm>
        </p:grpSpPr>
        <p:sp>
          <p:nvSpPr>
            <p:cNvPr id="173" name="Shape 173"/>
            <p:cNvSpPr/>
            <p:nvPr/>
          </p:nvSpPr>
          <p:spPr>
            <a:xfrm>
              <a:off x="0" y="287095"/>
              <a:ext cx="425225" cy="459354"/>
            </a:xfrm>
            <a:prstGeom prst="rect">
              <a:avLst/>
            </a:prstGeom>
            <a:solidFill>
              <a:srgbClr val="0433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76" name="Group 176"/>
            <p:cNvGrpSpPr/>
            <p:nvPr/>
          </p:nvGrpSpPr>
          <p:grpSpPr>
            <a:xfrm>
              <a:off x="59058" y="0"/>
              <a:ext cx="318920" cy="287096"/>
              <a:chOff x="0" y="0"/>
              <a:chExt cx="318918" cy="287095"/>
            </a:xfrm>
          </p:grpSpPr>
          <p:sp>
            <p:nvSpPr>
              <p:cNvPr id="174" name="Shape 174"/>
              <p:cNvSpPr/>
              <p:nvPr/>
            </p:nvSpPr>
            <p:spPr>
              <a:xfrm flipH="1">
                <a:off x="162851" y="0"/>
                <a:ext cx="1" cy="287096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75" name="Shape 175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182" name="Group 182"/>
          <p:cNvGrpSpPr/>
          <p:nvPr/>
        </p:nvGrpSpPr>
        <p:grpSpPr>
          <a:xfrm>
            <a:off x="10899937" y="7069215"/>
            <a:ext cx="425226" cy="1033545"/>
            <a:chOff x="0" y="0"/>
            <a:chExt cx="425224" cy="1033544"/>
          </a:xfrm>
        </p:grpSpPr>
        <p:sp>
          <p:nvSpPr>
            <p:cNvPr id="178" name="Shape 178"/>
            <p:cNvSpPr/>
            <p:nvPr/>
          </p:nvSpPr>
          <p:spPr>
            <a:xfrm>
              <a:off x="0" y="287095"/>
              <a:ext cx="425225" cy="746450"/>
            </a:xfrm>
            <a:prstGeom prst="rect">
              <a:avLst/>
            </a:prstGeom>
            <a:solidFill>
              <a:srgbClr val="73FA79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81" name="Group 181"/>
            <p:cNvGrpSpPr/>
            <p:nvPr/>
          </p:nvGrpSpPr>
          <p:grpSpPr>
            <a:xfrm>
              <a:off x="59058" y="0"/>
              <a:ext cx="318920" cy="287096"/>
              <a:chOff x="0" y="0"/>
              <a:chExt cx="318918" cy="287095"/>
            </a:xfrm>
          </p:grpSpPr>
          <p:sp>
            <p:nvSpPr>
              <p:cNvPr id="179" name="Shape 179"/>
              <p:cNvSpPr/>
              <p:nvPr/>
            </p:nvSpPr>
            <p:spPr>
              <a:xfrm flipH="1">
                <a:off x="162851" y="0"/>
                <a:ext cx="1" cy="287096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80" name="Shape 180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187" name="Group 187"/>
          <p:cNvGrpSpPr/>
          <p:nvPr/>
        </p:nvGrpSpPr>
        <p:grpSpPr>
          <a:xfrm>
            <a:off x="11443281" y="7620438"/>
            <a:ext cx="425225" cy="482322"/>
            <a:chOff x="0" y="0"/>
            <a:chExt cx="425224" cy="482321"/>
          </a:xfrm>
        </p:grpSpPr>
        <p:sp>
          <p:nvSpPr>
            <p:cNvPr id="183" name="Shape 183"/>
            <p:cNvSpPr/>
            <p:nvPr/>
          </p:nvSpPr>
          <p:spPr>
            <a:xfrm>
              <a:off x="0" y="206709"/>
              <a:ext cx="425225" cy="275613"/>
            </a:xfrm>
            <a:prstGeom prst="rect">
              <a:avLst/>
            </a:prstGeom>
            <a:solidFill>
              <a:srgbClr val="0433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86" name="Group 186"/>
            <p:cNvGrpSpPr/>
            <p:nvPr/>
          </p:nvGrpSpPr>
          <p:grpSpPr>
            <a:xfrm>
              <a:off x="59058" y="0"/>
              <a:ext cx="318920" cy="206710"/>
              <a:chOff x="0" y="0"/>
              <a:chExt cx="318918" cy="206709"/>
            </a:xfrm>
          </p:grpSpPr>
          <p:sp>
            <p:nvSpPr>
              <p:cNvPr id="184" name="Shape 184"/>
              <p:cNvSpPr/>
              <p:nvPr/>
            </p:nvSpPr>
            <p:spPr>
              <a:xfrm flipH="1">
                <a:off x="162851" y="0"/>
                <a:ext cx="1" cy="20671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85" name="Shape 185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198" name="Group 198"/>
          <p:cNvGrpSpPr/>
          <p:nvPr/>
        </p:nvGrpSpPr>
        <p:grpSpPr>
          <a:xfrm>
            <a:off x="3542083" y="3277089"/>
            <a:ext cx="1435100" cy="837501"/>
            <a:chOff x="0" y="0"/>
            <a:chExt cx="1435099" cy="837499"/>
          </a:xfrm>
        </p:grpSpPr>
        <p:grpSp>
          <p:nvGrpSpPr>
            <p:cNvPr id="191" name="Group 191"/>
            <p:cNvGrpSpPr/>
            <p:nvPr/>
          </p:nvGrpSpPr>
          <p:grpSpPr>
            <a:xfrm>
              <a:off x="877664" y="658647"/>
              <a:ext cx="557436" cy="138737"/>
              <a:chOff x="0" y="0"/>
              <a:chExt cx="557435" cy="138736"/>
            </a:xfrm>
          </p:grpSpPr>
          <p:sp>
            <p:nvSpPr>
              <p:cNvPr id="188" name="Shape 188"/>
              <p:cNvSpPr/>
              <p:nvPr/>
            </p:nvSpPr>
            <p:spPr>
              <a:xfrm flipH="1">
                <a:off x="7963" y="0"/>
                <a:ext cx="1" cy="138737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89" name="Shape 189"/>
              <p:cNvSpPr/>
              <p:nvPr/>
            </p:nvSpPr>
            <p:spPr>
              <a:xfrm>
                <a:off x="549472" y="0"/>
                <a:ext cx="1" cy="138737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90" name="Shape 190"/>
              <p:cNvSpPr/>
              <p:nvPr/>
            </p:nvSpPr>
            <p:spPr>
              <a:xfrm flipV="1">
                <a:off x="0" y="0"/>
                <a:ext cx="557436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195" name="Group 195"/>
            <p:cNvGrpSpPr/>
            <p:nvPr/>
          </p:nvGrpSpPr>
          <p:grpSpPr>
            <a:xfrm>
              <a:off x="0" y="323368"/>
              <a:ext cx="1423240" cy="138737"/>
              <a:chOff x="0" y="0"/>
              <a:chExt cx="1423239" cy="138736"/>
            </a:xfrm>
          </p:grpSpPr>
          <p:sp>
            <p:nvSpPr>
              <p:cNvPr id="192" name="Shape 192"/>
              <p:cNvSpPr/>
              <p:nvPr/>
            </p:nvSpPr>
            <p:spPr>
              <a:xfrm flipH="1">
                <a:off x="10906" y="0"/>
                <a:ext cx="1" cy="138737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93" name="Shape 193"/>
              <p:cNvSpPr/>
              <p:nvPr/>
            </p:nvSpPr>
            <p:spPr>
              <a:xfrm>
                <a:off x="1412331" y="0"/>
                <a:ext cx="1" cy="138737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94" name="Shape 194"/>
              <p:cNvSpPr/>
              <p:nvPr/>
            </p:nvSpPr>
            <p:spPr>
              <a:xfrm flipV="1">
                <a:off x="0" y="0"/>
                <a:ext cx="1423240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196" name="Shape 196"/>
            <p:cNvSpPr/>
            <p:nvPr/>
          </p:nvSpPr>
          <p:spPr>
            <a:xfrm>
              <a:off x="859701" y="329499"/>
              <a:ext cx="558801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">
                  <a:solidFill>
                    <a:srgbClr val="FFFFFF"/>
                  </a:solidFill>
                </a:rPr>
                <a:t>***</a:t>
              </a:r>
            </a:p>
          </p:txBody>
        </p:sp>
        <p:sp>
          <p:nvSpPr>
            <p:cNvPr id="197" name="Shape 197"/>
            <p:cNvSpPr/>
            <p:nvPr/>
          </p:nvSpPr>
          <p:spPr>
            <a:xfrm>
              <a:off x="384830" y="0"/>
              <a:ext cx="520701" cy="508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">
                  <a:solidFill>
                    <a:srgbClr val="FFFFFF"/>
                  </a:solidFill>
                </a:rPr>
                <a:t>**</a:t>
              </a:r>
            </a:p>
          </p:txBody>
        </p:sp>
      </p:grpSp>
      <p:grpSp>
        <p:nvGrpSpPr>
          <p:cNvPr id="209" name="Group 209"/>
          <p:cNvGrpSpPr/>
          <p:nvPr/>
        </p:nvGrpSpPr>
        <p:grpSpPr>
          <a:xfrm>
            <a:off x="6807730" y="3234283"/>
            <a:ext cx="1524000" cy="825501"/>
            <a:chOff x="0" y="0"/>
            <a:chExt cx="1523999" cy="825499"/>
          </a:xfrm>
        </p:grpSpPr>
        <p:grpSp>
          <p:nvGrpSpPr>
            <p:cNvPr id="202" name="Group 202"/>
            <p:cNvGrpSpPr/>
            <p:nvPr/>
          </p:nvGrpSpPr>
          <p:grpSpPr>
            <a:xfrm>
              <a:off x="932032" y="642055"/>
              <a:ext cx="591968" cy="137584"/>
              <a:chOff x="0" y="0"/>
              <a:chExt cx="591966" cy="137583"/>
            </a:xfrm>
          </p:grpSpPr>
          <p:sp>
            <p:nvSpPr>
              <p:cNvPr id="199" name="Shape 199"/>
              <p:cNvSpPr/>
              <p:nvPr/>
            </p:nvSpPr>
            <p:spPr>
              <a:xfrm flipH="1">
                <a:off x="8456" y="0"/>
                <a:ext cx="1" cy="137584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00" name="Shape 200"/>
              <p:cNvSpPr/>
              <p:nvPr/>
            </p:nvSpPr>
            <p:spPr>
              <a:xfrm>
                <a:off x="583510" y="0"/>
                <a:ext cx="1" cy="137584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01" name="Shape 201"/>
              <p:cNvSpPr/>
              <p:nvPr/>
            </p:nvSpPr>
            <p:spPr>
              <a:xfrm flipV="1">
                <a:off x="0" y="0"/>
                <a:ext cx="591967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206" name="Group 206"/>
            <p:cNvGrpSpPr/>
            <p:nvPr/>
          </p:nvGrpSpPr>
          <p:grpSpPr>
            <a:xfrm>
              <a:off x="0" y="321027"/>
              <a:ext cx="1511405" cy="137585"/>
              <a:chOff x="0" y="0"/>
              <a:chExt cx="1511404" cy="137583"/>
            </a:xfrm>
          </p:grpSpPr>
          <p:sp>
            <p:nvSpPr>
              <p:cNvPr id="203" name="Shape 203"/>
              <p:cNvSpPr/>
              <p:nvPr/>
            </p:nvSpPr>
            <p:spPr>
              <a:xfrm flipH="1">
                <a:off x="11582" y="0"/>
                <a:ext cx="1" cy="137584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04" name="Shape 204"/>
              <p:cNvSpPr/>
              <p:nvPr/>
            </p:nvSpPr>
            <p:spPr>
              <a:xfrm>
                <a:off x="1499820" y="0"/>
                <a:ext cx="1" cy="137584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05" name="Shape 205"/>
              <p:cNvSpPr/>
              <p:nvPr/>
            </p:nvSpPr>
            <p:spPr>
              <a:xfrm flipV="1">
                <a:off x="0" y="0"/>
                <a:ext cx="1511405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207" name="Shape 207"/>
            <p:cNvSpPr/>
            <p:nvPr/>
          </p:nvSpPr>
          <p:spPr>
            <a:xfrm>
              <a:off x="957222" y="321027"/>
              <a:ext cx="554490" cy="5044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">
                  <a:solidFill>
                    <a:srgbClr val="FFFFFF"/>
                  </a:solidFill>
                </a:rPr>
                <a:t>***</a:t>
              </a:r>
            </a:p>
          </p:txBody>
        </p:sp>
        <p:sp>
          <p:nvSpPr>
            <p:cNvPr id="208" name="Shape 208"/>
            <p:cNvSpPr/>
            <p:nvPr/>
          </p:nvSpPr>
          <p:spPr>
            <a:xfrm>
              <a:off x="554181" y="0"/>
              <a:ext cx="407445" cy="5044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">
                  <a:solidFill>
                    <a:srgbClr val="FFFFFF"/>
                  </a:solidFill>
                </a:rPr>
                <a:t>**</a:t>
              </a:r>
            </a:p>
          </p:txBody>
        </p:sp>
      </p:grpSp>
      <p:sp>
        <p:nvSpPr>
          <p:cNvPr id="210" name="Shape 210"/>
          <p:cNvSpPr/>
          <p:nvPr/>
        </p:nvSpPr>
        <p:spPr>
          <a:xfrm>
            <a:off x="8903746" y="2533101"/>
            <a:ext cx="354355" cy="344516"/>
          </a:xfrm>
          <a:prstGeom prst="rect">
            <a:avLst/>
          </a:prstGeom>
          <a:solidFill>
            <a:srgbClr val="73FA79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defTabSz="80010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9376402" y="2444400"/>
            <a:ext cx="12319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eYFP</a:t>
            </a:r>
          </a:p>
        </p:txBody>
      </p:sp>
      <p:sp>
        <p:nvSpPr>
          <p:cNvPr id="212" name="Shape 212"/>
          <p:cNvSpPr/>
          <p:nvPr/>
        </p:nvSpPr>
        <p:spPr>
          <a:xfrm>
            <a:off x="8903746" y="3015422"/>
            <a:ext cx="354355" cy="344516"/>
          </a:xfrm>
          <a:prstGeom prst="rect">
            <a:avLst/>
          </a:prstGeom>
          <a:solidFill>
            <a:srgbClr val="0433FF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defTabSz="80010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9375894" y="2926722"/>
            <a:ext cx="23241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ChR2-eYFP</a:t>
            </a:r>
          </a:p>
        </p:txBody>
      </p:sp>
      <p:sp>
        <p:nvSpPr>
          <p:cNvPr id="214" name="Shape 214"/>
          <p:cNvSpPr/>
          <p:nvPr/>
        </p:nvSpPr>
        <p:spPr>
          <a:xfrm>
            <a:off x="1122" y="530155"/>
            <a:ext cx="1299210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sv-SE" sz="5400" dirty="0" err="1" smtClean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Result</a:t>
            </a:r>
            <a:r>
              <a:rPr lang="sv-SE" sz="5400" dirty="0" smtClean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experiment I</a:t>
            </a:r>
            <a:endParaRPr sz="5400" dirty="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Summary</a:t>
            </a:r>
            <a:r>
              <a:rPr lang="sv-SE" dirty="0" smtClean="0"/>
              <a:t> part 1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Results</a:t>
            </a:r>
            <a:r>
              <a:rPr lang="sv-SE" dirty="0" smtClean="0"/>
              <a:t> and observations</a:t>
            </a:r>
          </a:p>
          <a:p>
            <a:r>
              <a:rPr lang="sv-SE" dirty="0" err="1"/>
              <a:t>Results</a:t>
            </a:r>
            <a:r>
              <a:rPr lang="sv-SE" dirty="0"/>
              <a:t> and observations</a:t>
            </a:r>
          </a:p>
          <a:p>
            <a:r>
              <a:rPr lang="sv-SE" dirty="0" err="1"/>
              <a:t>Results</a:t>
            </a:r>
            <a:r>
              <a:rPr lang="sv-SE" dirty="0"/>
              <a:t> and observations</a:t>
            </a:r>
          </a:p>
          <a:p>
            <a:r>
              <a:rPr lang="sv-SE" dirty="0" err="1"/>
              <a:t>Results</a:t>
            </a:r>
            <a:r>
              <a:rPr lang="sv-SE" dirty="0"/>
              <a:t> and observations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246890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Home</a:t>
            </a:r>
            <a:r>
              <a:rPr lang="sv-SE" dirty="0" smtClean="0"/>
              <a:t> </a:t>
            </a:r>
            <a:r>
              <a:rPr lang="sv-SE" dirty="0" err="1" smtClean="0"/>
              <a:t>slide</a:t>
            </a:r>
            <a:r>
              <a:rPr lang="sv-SE" dirty="0" smtClean="0"/>
              <a:t> (part II)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843796" y="2692400"/>
            <a:ext cx="5041900" cy="5715000"/>
          </a:xfrm>
        </p:spPr>
        <p:txBody>
          <a:bodyPr/>
          <a:lstStyle/>
          <a:p>
            <a:r>
              <a:rPr lang="sv-SE" sz="4800" dirty="0" smtClean="0">
                <a:solidFill>
                  <a:schemeClr val="tx1"/>
                </a:solidFill>
              </a:rPr>
              <a:t>Part 1: X experiments</a:t>
            </a:r>
          </a:p>
          <a:p>
            <a:r>
              <a:rPr lang="sv-SE" sz="4800" dirty="0" smtClean="0">
                <a:solidFill>
                  <a:srgbClr val="FFFF00"/>
                </a:solidFill>
              </a:rPr>
              <a:t>Part II: Y experiments</a:t>
            </a:r>
            <a:endParaRPr lang="sv-SE" sz="4800" dirty="0">
              <a:solidFill>
                <a:srgbClr val="FFFF00"/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270000" y="3696336"/>
            <a:ext cx="5116731" cy="4559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329030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1911168" y="8125728"/>
            <a:ext cx="335752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  <a:effectLst>
            <a:outerShdw blurRad="50800" dist="50800" dir="27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1911168" y="6983911"/>
            <a:ext cx="335752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  <a:effectLst>
            <a:outerShdw blurRad="50800" dist="50800" dir="27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9" name="Shape 99"/>
          <p:cNvSpPr/>
          <p:nvPr/>
        </p:nvSpPr>
        <p:spPr>
          <a:xfrm>
            <a:off x="4252145" y="8197800"/>
            <a:ext cx="9779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3 Hz</a:t>
            </a:r>
          </a:p>
        </p:txBody>
      </p:sp>
      <p:sp>
        <p:nvSpPr>
          <p:cNvPr id="100" name="Shape 100"/>
          <p:cNvSpPr/>
          <p:nvPr/>
        </p:nvSpPr>
        <p:spPr>
          <a:xfrm rot="16202355">
            <a:off x="-1440502" y="4984178"/>
            <a:ext cx="4635501" cy="5461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Duration (% of total time)</a:t>
            </a:r>
          </a:p>
        </p:txBody>
      </p:sp>
      <p:sp>
        <p:nvSpPr>
          <p:cNvPr id="101" name="Shape 101"/>
          <p:cNvSpPr/>
          <p:nvPr/>
        </p:nvSpPr>
        <p:spPr>
          <a:xfrm>
            <a:off x="1557541" y="7861599"/>
            <a:ext cx="316520" cy="528257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02" name="Shape 102"/>
          <p:cNvSpPr/>
          <p:nvPr/>
        </p:nvSpPr>
        <p:spPr>
          <a:xfrm>
            <a:off x="1296654" y="5562261"/>
            <a:ext cx="5715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103" name="Shape 103"/>
          <p:cNvSpPr/>
          <p:nvPr/>
        </p:nvSpPr>
        <p:spPr>
          <a:xfrm>
            <a:off x="1288188" y="4413877"/>
            <a:ext cx="5842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104" name="Shape 104"/>
          <p:cNvSpPr/>
          <p:nvPr/>
        </p:nvSpPr>
        <p:spPr>
          <a:xfrm>
            <a:off x="1135443" y="2105628"/>
            <a:ext cx="8001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100</a:t>
            </a:r>
          </a:p>
        </p:txBody>
      </p:sp>
      <p:sp>
        <p:nvSpPr>
          <p:cNvPr id="105" name="Shape 105"/>
          <p:cNvSpPr/>
          <p:nvPr/>
        </p:nvSpPr>
        <p:spPr>
          <a:xfrm>
            <a:off x="1911168" y="5828960"/>
            <a:ext cx="335752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  <a:effectLst>
            <a:outerShdw blurRad="50800" dist="50800" dir="27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1911168" y="4680577"/>
            <a:ext cx="335752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  <a:effectLst>
            <a:outerShdw blurRad="50800" dist="50800" dir="27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1899356" y="3520711"/>
            <a:ext cx="335753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  <a:effectLst>
            <a:outerShdw blurRad="50800" dist="50800" dir="27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8" name="Shape 108"/>
          <p:cNvSpPr/>
          <p:nvPr/>
        </p:nvSpPr>
        <p:spPr>
          <a:xfrm>
            <a:off x="1911168" y="2372328"/>
            <a:ext cx="335752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  <a:effectLst>
            <a:outerShdw blurRad="50800" dist="50800" dir="27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114" name="Group 114"/>
          <p:cNvGrpSpPr/>
          <p:nvPr/>
        </p:nvGrpSpPr>
        <p:grpSpPr>
          <a:xfrm>
            <a:off x="2240598" y="2379749"/>
            <a:ext cx="10110892" cy="4605019"/>
            <a:chOff x="0" y="0"/>
            <a:chExt cx="10110890" cy="4605017"/>
          </a:xfrm>
        </p:grpSpPr>
        <p:sp>
          <p:nvSpPr>
            <p:cNvPr id="109" name="Shape 109"/>
            <p:cNvSpPr/>
            <p:nvPr/>
          </p:nvSpPr>
          <p:spPr>
            <a:xfrm>
              <a:off x="0" y="2302482"/>
              <a:ext cx="10098562" cy="54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" name="Shape 110"/>
            <p:cNvSpPr/>
            <p:nvPr/>
          </p:nvSpPr>
          <p:spPr>
            <a:xfrm>
              <a:off x="0" y="0"/>
              <a:ext cx="10098562" cy="54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>
              <a:off x="12328" y="4604964"/>
              <a:ext cx="10098563" cy="54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" name="Shape 112"/>
            <p:cNvSpPr/>
            <p:nvPr/>
          </p:nvSpPr>
          <p:spPr>
            <a:xfrm>
              <a:off x="1356" y="3449610"/>
              <a:ext cx="10098563" cy="54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1356" y="1140558"/>
              <a:ext cx="10098563" cy="54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7" name="Group 117"/>
          <p:cNvGrpSpPr/>
          <p:nvPr/>
        </p:nvGrpSpPr>
        <p:grpSpPr>
          <a:xfrm>
            <a:off x="2226641" y="2349365"/>
            <a:ext cx="10110890" cy="5776367"/>
            <a:chOff x="0" y="0"/>
            <a:chExt cx="10110889" cy="5776366"/>
          </a:xfrm>
        </p:grpSpPr>
        <p:sp>
          <p:nvSpPr>
            <p:cNvPr id="115" name="Shape 115"/>
            <p:cNvSpPr/>
            <p:nvPr/>
          </p:nvSpPr>
          <p:spPr>
            <a:xfrm flipV="1">
              <a:off x="24217" y="0"/>
              <a:ext cx="1" cy="5776367"/>
            </a:xfrm>
            <a:prstGeom prst="lin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</a:ln>
            <a:effectLst>
              <a:outerShdw blurRad="50800" dist="50800" dir="2700000" rotWithShape="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 flipV="1">
              <a:off x="0" y="5776358"/>
              <a:ext cx="10110890" cy="4"/>
            </a:xfrm>
            <a:prstGeom prst="lin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</a:ln>
            <a:effectLst>
              <a:outerShdw blurRad="50800" dist="50800" dir="2700000" rotWithShape="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22" name="Group 122"/>
          <p:cNvGrpSpPr/>
          <p:nvPr/>
        </p:nvGrpSpPr>
        <p:grpSpPr>
          <a:xfrm>
            <a:off x="2749805" y="5794509"/>
            <a:ext cx="425225" cy="2308250"/>
            <a:chOff x="0" y="0"/>
            <a:chExt cx="425224" cy="2308249"/>
          </a:xfrm>
        </p:grpSpPr>
        <p:grpSp>
          <p:nvGrpSpPr>
            <p:cNvPr id="120" name="Group 120"/>
            <p:cNvGrpSpPr/>
            <p:nvPr/>
          </p:nvGrpSpPr>
          <p:grpSpPr>
            <a:xfrm>
              <a:off x="59058" y="0"/>
              <a:ext cx="318920" cy="378967"/>
              <a:chOff x="0" y="0"/>
              <a:chExt cx="318918" cy="378966"/>
            </a:xfrm>
          </p:grpSpPr>
          <p:sp>
            <p:nvSpPr>
              <p:cNvPr id="118" name="Shape 118"/>
              <p:cNvSpPr/>
              <p:nvPr/>
            </p:nvSpPr>
            <p:spPr>
              <a:xfrm flipH="1">
                <a:off x="162851" y="0"/>
                <a:ext cx="1" cy="378967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19" name="Shape 119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121" name="Shape 121"/>
            <p:cNvSpPr/>
            <p:nvPr/>
          </p:nvSpPr>
          <p:spPr>
            <a:xfrm>
              <a:off x="0" y="378966"/>
              <a:ext cx="425225" cy="1929284"/>
            </a:xfrm>
            <a:prstGeom prst="rect">
              <a:avLst/>
            </a:prstGeom>
            <a:solidFill>
              <a:srgbClr val="73FA79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23" name="Shape 123"/>
          <p:cNvSpPr/>
          <p:nvPr/>
        </p:nvSpPr>
        <p:spPr>
          <a:xfrm>
            <a:off x="1280863" y="6716385"/>
            <a:ext cx="5715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124" name="Shape 124"/>
          <p:cNvSpPr/>
          <p:nvPr/>
        </p:nvSpPr>
        <p:spPr>
          <a:xfrm>
            <a:off x="1280863" y="3259752"/>
            <a:ext cx="5715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80</a:t>
            </a:r>
          </a:p>
        </p:txBody>
      </p:sp>
      <p:sp>
        <p:nvSpPr>
          <p:cNvPr id="125" name="Shape 125"/>
          <p:cNvSpPr/>
          <p:nvPr/>
        </p:nvSpPr>
        <p:spPr>
          <a:xfrm>
            <a:off x="7593964" y="8197800"/>
            <a:ext cx="9779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3 Hz</a:t>
            </a:r>
          </a:p>
        </p:txBody>
      </p:sp>
      <p:sp>
        <p:nvSpPr>
          <p:cNvPr id="126" name="Shape 126"/>
          <p:cNvSpPr/>
          <p:nvPr/>
        </p:nvSpPr>
        <p:spPr>
          <a:xfrm>
            <a:off x="10948511" y="8197800"/>
            <a:ext cx="9398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3 Hz</a:t>
            </a:r>
          </a:p>
        </p:txBody>
      </p:sp>
      <p:sp>
        <p:nvSpPr>
          <p:cNvPr id="127" name="Shape 127"/>
          <p:cNvSpPr/>
          <p:nvPr/>
        </p:nvSpPr>
        <p:spPr>
          <a:xfrm>
            <a:off x="2426584" y="8197800"/>
            <a:ext cx="16637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Baseline</a:t>
            </a:r>
          </a:p>
        </p:txBody>
      </p:sp>
      <p:sp>
        <p:nvSpPr>
          <p:cNvPr id="128" name="Shape 128"/>
          <p:cNvSpPr/>
          <p:nvPr/>
        </p:nvSpPr>
        <p:spPr>
          <a:xfrm>
            <a:off x="5769747" y="8197800"/>
            <a:ext cx="16637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Baseline</a:t>
            </a:r>
          </a:p>
        </p:txBody>
      </p:sp>
      <p:sp>
        <p:nvSpPr>
          <p:cNvPr id="129" name="Shape 129"/>
          <p:cNvSpPr/>
          <p:nvPr/>
        </p:nvSpPr>
        <p:spPr>
          <a:xfrm>
            <a:off x="9112481" y="8197800"/>
            <a:ext cx="16637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Baseline</a:t>
            </a:r>
          </a:p>
        </p:txBody>
      </p:sp>
      <p:sp>
        <p:nvSpPr>
          <p:cNvPr id="130" name="Shape 130"/>
          <p:cNvSpPr/>
          <p:nvPr/>
        </p:nvSpPr>
        <p:spPr>
          <a:xfrm>
            <a:off x="3431751" y="8785229"/>
            <a:ext cx="11557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Wake</a:t>
            </a:r>
          </a:p>
        </p:txBody>
      </p:sp>
      <p:sp>
        <p:nvSpPr>
          <p:cNvPr id="131" name="Shape 131"/>
          <p:cNvSpPr/>
          <p:nvPr/>
        </p:nvSpPr>
        <p:spPr>
          <a:xfrm>
            <a:off x="6699187" y="8790971"/>
            <a:ext cx="14351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NREM</a:t>
            </a:r>
          </a:p>
        </p:txBody>
      </p:sp>
      <p:sp>
        <p:nvSpPr>
          <p:cNvPr id="132" name="Shape 132"/>
          <p:cNvSpPr/>
          <p:nvPr/>
        </p:nvSpPr>
        <p:spPr>
          <a:xfrm>
            <a:off x="10239770" y="8790971"/>
            <a:ext cx="10668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REM</a:t>
            </a:r>
          </a:p>
        </p:txBody>
      </p:sp>
      <p:grpSp>
        <p:nvGrpSpPr>
          <p:cNvPr id="137" name="Group 137"/>
          <p:cNvGrpSpPr/>
          <p:nvPr/>
        </p:nvGrpSpPr>
        <p:grpSpPr>
          <a:xfrm>
            <a:off x="3293147" y="5599284"/>
            <a:ext cx="425226" cy="2503476"/>
            <a:chOff x="0" y="0"/>
            <a:chExt cx="425224" cy="2503474"/>
          </a:xfrm>
        </p:grpSpPr>
        <p:sp>
          <p:nvSpPr>
            <p:cNvPr id="133" name="Shape 133"/>
            <p:cNvSpPr/>
            <p:nvPr/>
          </p:nvSpPr>
          <p:spPr>
            <a:xfrm>
              <a:off x="0" y="401934"/>
              <a:ext cx="425225" cy="2101541"/>
            </a:xfrm>
            <a:prstGeom prst="rect">
              <a:avLst/>
            </a:prstGeom>
            <a:solidFill>
              <a:srgbClr val="0433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36" name="Group 136"/>
            <p:cNvGrpSpPr/>
            <p:nvPr/>
          </p:nvGrpSpPr>
          <p:grpSpPr>
            <a:xfrm>
              <a:off x="59058" y="0"/>
              <a:ext cx="318920" cy="401935"/>
              <a:chOff x="0" y="0"/>
              <a:chExt cx="318918" cy="401934"/>
            </a:xfrm>
          </p:grpSpPr>
          <p:sp>
            <p:nvSpPr>
              <p:cNvPr id="134" name="Shape 134"/>
              <p:cNvSpPr/>
              <p:nvPr/>
            </p:nvSpPr>
            <p:spPr>
              <a:xfrm flipH="1">
                <a:off x="162851" y="0"/>
                <a:ext cx="1" cy="401935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35" name="Shape 135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142" name="Group 142"/>
          <p:cNvGrpSpPr/>
          <p:nvPr/>
        </p:nvGrpSpPr>
        <p:grpSpPr>
          <a:xfrm>
            <a:off x="4190843" y="5966767"/>
            <a:ext cx="425225" cy="2135993"/>
            <a:chOff x="0" y="0"/>
            <a:chExt cx="425224" cy="2135992"/>
          </a:xfrm>
        </p:grpSpPr>
        <p:sp>
          <p:nvSpPr>
            <p:cNvPr id="138" name="Shape 138"/>
            <p:cNvSpPr/>
            <p:nvPr/>
          </p:nvSpPr>
          <p:spPr>
            <a:xfrm>
              <a:off x="0" y="413417"/>
              <a:ext cx="425225" cy="1722576"/>
            </a:xfrm>
            <a:prstGeom prst="rect">
              <a:avLst/>
            </a:prstGeom>
            <a:solidFill>
              <a:srgbClr val="73FA79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41" name="Group 141"/>
            <p:cNvGrpSpPr/>
            <p:nvPr/>
          </p:nvGrpSpPr>
          <p:grpSpPr>
            <a:xfrm>
              <a:off x="47247" y="0"/>
              <a:ext cx="318919" cy="413418"/>
              <a:chOff x="0" y="0"/>
              <a:chExt cx="318918" cy="413417"/>
            </a:xfrm>
          </p:grpSpPr>
          <p:sp>
            <p:nvSpPr>
              <p:cNvPr id="139" name="Shape 139"/>
              <p:cNvSpPr/>
              <p:nvPr/>
            </p:nvSpPr>
            <p:spPr>
              <a:xfrm flipH="1">
                <a:off x="162851" y="0"/>
                <a:ext cx="1" cy="413418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40" name="Shape 140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147" name="Group 147"/>
          <p:cNvGrpSpPr/>
          <p:nvPr/>
        </p:nvGrpSpPr>
        <p:grpSpPr>
          <a:xfrm>
            <a:off x="4734185" y="4175289"/>
            <a:ext cx="425225" cy="3927471"/>
            <a:chOff x="0" y="0"/>
            <a:chExt cx="425224" cy="3927470"/>
          </a:xfrm>
        </p:grpSpPr>
        <p:sp>
          <p:nvSpPr>
            <p:cNvPr id="143" name="Shape 143"/>
            <p:cNvSpPr/>
            <p:nvPr/>
          </p:nvSpPr>
          <p:spPr>
            <a:xfrm>
              <a:off x="0" y="562707"/>
              <a:ext cx="425225" cy="3364764"/>
            </a:xfrm>
            <a:prstGeom prst="rect">
              <a:avLst/>
            </a:prstGeom>
            <a:solidFill>
              <a:srgbClr val="0433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46" name="Group 146"/>
            <p:cNvGrpSpPr/>
            <p:nvPr/>
          </p:nvGrpSpPr>
          <p:grpSpPr>
            <a:xfrm>
              <a:off x="59058" y="0"/>
              <a:ext cx="318920" cy="562708"/>
              <a:chOff x="0" y="0"/>
              <a:chExt cx="318918" cy="562707"/>
            </a:xfrm>
          </p:grpSpPr>
          <p:sp>
            <p:nvSpPr>
              <p:cNvPr id="144" name="Shape 144"/>
              <p:cNvSpPr/>
              <p:nvPr/>
            </p:nvSpPr>
            <p:spPr>
              <a:xfrm flipH="1">
                <a:off x="162851" y="0"/>
                <a:ext cx="1" cy="562708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45" name="Shape 145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152" name="Group 152"/>
          <p:cNvGrpSpPr/>
          <p:nvPr/>
        </p:nvGrpSpPr>
        <p:grpSpPr>
          <a:xfrm>
            <a:off x="6104352" y="4427933"/>
            <a:ext cx="425225" cy="3674828"/>
            <a:chOff x="0" y="0"/>
            <a:chExt cx="425224" cy="3674826"/>
          </a:xfrm>
        </p:grpSpPr>
        <p:sp>
          <p:nvSpPr>
            <p:cNvPr id="148" name="Shape 148"/>
            <p:cNvSpPr/>
            <p:nvPr/>
          </p:nvSpPr>
          <p:spPr>
            <a:xfrm>
              <a:off x="0" y="424901"/>
              <a:ext cx="425225" cy="3249926"/>
            </a:xfrm>
            <a:prstGeom prst="rect">
              <a:avLst/>
            </a:prstGeom>
            <a:solidFill>
              <a:srgbClr val="73FA79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51" name="Group 151"/>
            <p:cNvGrpSpPr/>
            <p:nvPr/>
          </p:nvGrpSpPr>
          <p:grpSpPr>
            <a:xfrm>
              <a:off x="59058" y="0"/>
              <a:ext cx="318920" cy="424902"/>
              <a:chOff x="0" y="0"/>
              <a:chExt cx="318918" cy="424901"/>
            </a:xfrm>
          </p:grpSpPr>
          <p:sp>
            <p:nvSpPr>
              <p:cNvPr id="149" name="Shape 149"/>
              <p:cNvSpPr/>
              <p:nvPr/>
            </p:nvSpPr>
            <p:spPr>
              <a:xfrm flipH="1">
                <a:off x="162851" y="0"/>
                <a:ext cx="1" cy="42490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50" name="Shape 150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157" name="Group 157"/>
          <p:cNvGrpSpPr/>
          <p:nvPr/>
        </p:nvGrpSpPr>
        <p:grpSpPr>
          <a:xfrm>
            <a:off x="6647695" y="4508320"/>
            <a:ext cx="425225" cy="3594440"/>
            <a:chOff x="0" y="0"/>
            <a:chExt cx="425224" cy="3594438"/>
          </a:xfrm>
        </p:grpSpPr>
        <p:sp>
          <p:nvSpPr>
            <p:cNvPr id="153" name="Shape 153"/>
            <p:cNvSpPr/>
            <p:nvPr/>
          </p:nvSpPr>
          <p:spPr>
            <a:xfrm>
              <a:off x="0" y="424901"/>
              <a:ext cx="425225" cy="3169538"/>
            </a:xfrm>
            <a:prstGeom prst="rect">
              <a:avLst/>
            </a:prstGeom>
            <a:solidFill>
              <a:srgbClr val="0433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56" name="Group 156"/>
            <p:cNvGrpSpPr/>
            <p:nvPr/>
          </p:nvGrpSpPr>
          <p:grpSpPr>
            <a:xfrm>
              <a:off x="59058" y="0"/>
              <a:ext cx="318920" cy="424902"/>
              <a:chOff x="0" y="0"/>
              <a:chExt cx="318918" cy="424901"/>
            </a:xfrm>
          </p:grpSpPr>
          <p:sp>
            <p:nvSpPr>
              <p:cNvPr id="154" name="Shape 154"/>
              <p:cNvSpPr/>
              <p:nvPr/>
            </p:nvSpPr>
            <p:spPr>
              <a:xfrm flipH="1">
                <a:off x="162851" y="0"/>
                <a:ext cx="1" cy="42490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55" name="Shape 155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162" name="Group 162"/>
          <p:cNvGrpSpPr/>
          <p:nvPr/>
        </p:nvGrpSpPr>
        <p:grpSpPr>
          <a:xfrm>
            <a:off x="7545391" y="4129354"/>
            <a:ext cx="425225" cy="3973407"/>
            <a:chOff x="0" y="0"/>
            <a:chExt cx="425224" cy="3973406"/>
          </a:xfrm>
        </p:grpSpPr>
        <p:sp>
          <p:nvSpPr>
            <p:cNvPr id="158" name="Shape 158"/>
            <p:cNvSpPr/>
            <p:nvPr/>
          </p:nvSpPr>
          <p:spPr>
            <a:xfrm>
              <a:off x="0" y="493804"/>
              <a:ext cx="425225" cy="3479603"/>
            </a:xfrm>
            <a:prstGeom prst="rect">
              <a:avLst/>
            </a:prstGeom>
            <a:solidFill>
              <a:srgbClr val="73FA79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61" name="Group 161"/>
            <p:cNvGrpSpPr/>
            <p:nvPr/>
          </p:nvGrpSpPr>
          <p:grpSpPr>
            <a:xfrm>
              <a:off x="59058" y="0"/>
              <a:ext cx="318920" cy="493805"/>
              <a:chOff x="0" y="0"/>
              <a:chExt cx="318918" cy="493804"/>
            </a:xfrm>
          </p:grpSpPr>
          <p:sp>
            <p:nvSpPr>
              <p:cNvPr id="159" name="Shape 159"/>
              <p:cNvSpPr/>
              <p:nvPr/>
            </p:nvSpPr>
            <p:spPr>
              <a:xfrm flipH="1">
                <a:off x="162851" y="0"/>
                <a:ext cx="1" cy="493805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60" name="Shape 160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167" name="Group 167"/>
          <p:cNvGrpSpPr/>
          <p:nvPr/>
        </p:nvGrpSpPr>
        <p:grpSpPr>
          <a:xfrm>
            <a:off x="8088731" y="5587801"/>
            <a:ext cx="425226" cy="2514959"/>
            <a:chOff x="0" y="0"/>
            <a:chExt cx="425224" cy="2514958"/>
          </a:xfrm>
        </p:grpSpPr>
        <p:sp>
          <p:nvSpPr>
            <p:cNvPr id="163" name="Shape 163"/>
            <p:cNvSpPr/>
            <p:nvPr/>
          </p:nvSpPr>
          <p:spPr>
            <a:xfrm>
              <a:off x="0" y="333031"/>
              <a:ext cx="425225" cy="2181928"/>
            </a:xfrm>
            <a:prstGeom prst="rect">
              <a:avLst/>
            </a:prstGeom>
            <a:solidFill>
              <a:srgbClr val="0433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66" name="Group 166"/>
            <p:cNvGrpSpPr/>
            <p:nvPr/>
          </p:nvGrpSpPr>
          <p:grpSpPr>
            <a:xfrm>
              <a:off x="59058" y="0"/>
              <a:ext cx="318920" cy="333032"/>
              <a:chOff x="0" y="0"/>
              <a:chExt cx="318918" cy="333031"/>
            </a:xfrm>
          </p:grpSpPr>
          <p:sp>
            <p:nvSpPr>
              <p:cNvPr id="164" name="Shape 164"/>
              <p:cNvSpPr/>
              <p:nvPr/>
            </p:nvSpPr>
            <p:spPr>
              <a:xfrm flipH="1">
                <a:off x="162851" y="0"/>
                <a:ext cx="1" cy="33303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65" name="Shape 165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172" name="Group 172"/>
          <p:cNvGrpSpPr/>
          <p:nvPr/>
        </p:nvGrpSpPr>
        <p:grpSpPr>
          <a:xfrm>
            <a:off x="9458899" y="7252955"/>
            <a:ext cx="425225" cy="849805"/>
            <a:chOff x="0" y="0"/>
            <a:chExt cx="425224" cy="849803"/>
          </a:xfrm>
        </p:grpSpPr>
        <p:sp>
          <p:nvSpPr>
            <p:cNvPr id="168" name="Shape 168"/>
            <p:cNvSpPr/>
            <p:nvPr/>
          </p:nvSpPr>
          <p:spPr>
            <a:xfrm>
              <a:off x="0" y="275611"/>
              <a:ext cx="425225" cy="574193"/>
            </a:xfrm>
            <a:prstGeom prst="rect">
              <a:avLst/>
            </a:prstGeom>
            <a:solidFill>
              <a:srgbClr val="73FA79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71" name="Group 171"/>
            <p:cNvGrpSpPr/>
            <p:nvPr/>
          </p:nvGrpSpPr>
          <p:grpSpPr>
            <a:xfrm>
              <a:off x="59058" y="0"/>
              <a:ext cx="318920" cy="275613"/>
              <a:chOff x="0" y="0"/>
              <a:chExt cx="318918" cy="275612"/>
            </a:xfrm>
          </p:grpSpPr>
          <p:sp>
            <p:nvSpPr>
              <p:cNvPr id="169" name="Shape 169"/>
              <p:cNvSpPr/>
              <p:nvPr/>
            </p:nvSpPr>
            <p:spPr>
              <a:xfrm flipH="1">
                <a:off x="162851" y="0"/>
                <a:ext cx="1" cy="275613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70" name="Shape 170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177" name="Group 177"/>
          <p:cNvGrpSpPr/>
          <p:nvPr/>
        </p:nvGrpSpPr>
        <p:grpSpPr>
          <a:xfrm>
            <a:off x="10002240" y="7356310"/>
            <a:ext cx="425225" cy="746450"/>
            <a:chOff x="0" y="0"/>
            <a:chExt cx="425224" cy="746448"/>
          </a:xfrm>
        </p:grpSpPr>
        <p:sp>
          <p:nvSpPr>
            <p:cNvPr id="173" name="Shape 173"/>
            <p:cNvSpPr/>
            <p:nvPr/>
          </p:nvSpPr>
          <p:spPr>
            <a:xfrm>
              <a:off x="0" y="287095"/>
              <a:ext cx="425225" cy="459354"/>
            </a:xfrm>
            <a:prstGeom prst="rect">
              <a:avLst/>
            </a:prstGeom>
            <a:solidFill>
              <a:srgbClr val="0433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76" name="Group 176"/>
            <p:cNvGrpSpPr/>
            <p:nvPr/>
          </p:nvGrpSpPr>
          <p:grpSpPr>
            <a:xfrm>
              <a:off x="59058" y="0"/>
              <a:ext cx="318920" cy="287096"/>
              <a:chOff x="0" y="0"/>
              <a:chExt cx="318918" cy="287095"/>
            </a:xfrm>
          </p:grpSpPr>
          <p:sp>
            <p:nvSpPr>
              <p:cNvPr id="174" name="Shape 174"/>
              <p:cNvSpPr/>
              <p:nvPr/>
            </p:nvSpPr>
            <p:spPr>
              <a:xfrm flipH="1">
                <a:off x="162851" y="0"/>
                <a:ext cx="1" cy="287096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75" name="Shape 175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182" name="Group 182"/>
          <p:cNvGrpSpPr/>
          <p:nvPr/>
        </p:nvGrpSpPr>
        <p:grpSpPr>
          <a:xfrm>
            <a:off x="10899937" y="7069215"/>
            <a:ext cx="425226" cy="1033545"/>
            <a:chOff x="0" y="0"/>
            <a:chExt cx="425224" cy="1033544"/>
          </a:xfrm>
        </p:grpSpPr>
        <p:sp>
          <p:nvSpPr>
            <p:cNvPr id="178" name="Shape 178"/>
            <p:cNvSpPr/>
            <p:nvPr/>
          </p:nvSpPr>
          <p:spPr>
            <a:xfrm>
              <a:off x="0" y="287095"/>
              <a:ext cx="425225" cy="746450"/>
            </a:xfrm>
            <a:prstGeom prst="rect">
              <a:avLst/>
            </a:prstGeom>
            <a:solidFill>
              <a:srgbClr val="73FA79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81" name="Group 181"/>
            <p:cNvGrpSpPr/>
            <p:nvPr/>
          </p:nvGrpSpPr>
          <p:grpSpPr>
            <a:xfrm>
              <a:off x="59058" y="0"/>
              <a:ext cx="318920" cy="287096"/>
              <a:chOff x="0" y="0"/>
              <a:chExt cx="318918" cy="287095"/>
            </a:xfrm>
          </p:grpSpPr>
          <p:sp>
            <p:nvSpPr>
              <p:cNvPr id="179" name="Shape 179"/>
              <p:cNvSpPr/>
              <p:nvPr/>
            </p:nvSpPr>
            <p:spPr>
              <a:xfrm flipH="1">
                <a:off x="162851" y="0"/>
                <a:ext cx="1" cy="287096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80" name="Shape 180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187" name="Group 187"/>
          <p:cNvGrpSpPr/>
          <p:nvPr/>
        </p:nvGrpSpPr>
        <p:grpSpPr>
          <a:xfrm>
            <a:off x="11443281" y="7620438"/>
            <a:ext cx="425225" cy="482322"/>
            <a:chOff x="0" y="0"/>
            <a:chExt cx="425224" cy="482321"/>
          </a:xfrm>
        </p:grpSpPr>
        <p:sp>
          <p:nvSpPr>
            <p:cNvPr id="183" name="Shape 183"/>
            <p:cNvSpPr/>
            <p:nvPr/>
          </p:nvSpPr>
          <p:spPr>
            <a:xfrm>
              <a:off x="0" y="206709"/>
              <a:ext cx="425225" cy="275613"/>
            </a:xfrm>
            <a:prstGeom prst="rect">
              <a:avLst/>
            </a:prstGeom>
            <a:solidFill>
              <a:srgbClr val="0433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800100"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86" name="Group 186"/>
            <p:cNvGrpSpPr/>
            <p:nvPr/>
          </p:nvGrpSpPr>
          <p:grpSpPr>
            <a:xfrm>
              <a:off x="59058" y="0"/>
              <a:ext cx="318920" cy="206710"/>
              <a:chOff x="0" y="0"/>
              <a:chExt cx="318918" cy="206709"/>
            </a:xfrm>
          </p:grpSpPr>
          <p:sp>
            <p:nvSpPr>
              <p:cNvPr id="184" name="Shape 184"/>
              <p:cNvSpPr/>
              <p:nvPr/>
            </p:nvSpPr>
            <p:spPr>
              <a:xfrm flipH="1">
                <a:off x="162851" y="0"/>
                <a:ext cx="1" cy="20671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85" name="Shape 185"/>
              <p:cNvSpPr/>
              <p:nvPr/>
            </p:nvSpPr>
            <p:spPr>
              <a:xfrm flipH="1">
                <a:off x="0" y="0"/>
                <a:ext cx="3189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198" name="Group 198"/>
          <p:cNvGrpSpPr/>
          <p:nvPr/>
        </p:nvGrpSpPr>
        <p:grpSpPr>
          <a:xfrm>
            <a:off x="3542083" y="3277089"/>
            <a:ext cx="1435100" cy="837501"/>
            <a:chOff x="0" y="0"/>
            <a:chExt cx="1435099" cy="837499"/>
          </a:xfrm>
        </p:grpSpPr>
        <p:grpSp>
          <p:nvGrpSpPr>
            <p:cNvPr id="191" name="Group 191"/>
            <p:cNvGrpSpPr/>
            <p:nvPr/>
          </p:nvGrpSpPr>
          <p:grpSpPr>
            <a:xfrm>
              <a:off x="877664" y="658647"/>
              <a:ext cx="557436" cy="138737"/>
              <a:chOff x="0" y="0"/>
              <a:chExt cx="557435" cy="138736"/>
            </a:xfrm>
          </p:grpSpPr>
          <p:sp>
            <p:nvSpPr>
              <p:cNvPr id="188" name="Shape 188"/>
              <p:cNvSpPr/>
              <p:nvPr/>
            </p:nvSpPr>
            <p:spPr>
              <a:xfrm flipH="1">
                <a:off x="7963" y="0"/>
                <a:ext cx="1" cy="138737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89" name="Shape 189"/>
              <p:cNvSpPr/>
              <p:nvPr/>
            </p:nvSpPr>
            <p:spPr>
              <a:xfrm>
                <a:off x="549472" y="0"/>
                <a:ext cx="1" cy="138737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90" name="Shape 190"/>
              <p:cNvSpPr/>
              <p:nvPr/>
            </p:nvSpPr>
            <p:spPr>
              <a:xfrm flipV="1">
                <a:off x="0" y="0"/>
                <a:ext cx="557436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195" name="Group 195"/>
            <p:cNvGrpSpPr/>
            <p:nvPr/>
          </p:nvGrpSpPr>
          <p:grpSpPr>
            <a:xfrm>
              <a:off x="0" y="323368"/>
              <a:ext cx="1423240" cy="138737"/>
              <a:chOff x="0" y="0"/>
              <a:chExt cx="1423239" cy="138736"/>
            </a:xfrm>
          </p:grpSpPr>
          <p:sp>
            <p:nvSpPr>
              <p:cNvPr id="192" name="Shape 192"/>
              <p:cNvSpPr/>
              <p:nvPr/>
            </p:nvSpPr>
            <p:spPr>
              <a:xfrm flipH="1">
                <a:off x="10906" y="0"/>
                <a:ext cx="1" cy="138737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93" name="Shape 193"/>
              <p:cNvSpPr/>
              <p:nvPr/>
            </p:nvSpPr>
            <p:spPr>
              <a:xfrm>
                <a:off x="1412331" y="0"/>
                <a:ext cx="1" cy="138737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94" name="Shape 194"/>
              <p:cNvSpPr/>
              <p:nvPr/>
            </p:nvSpPr>
            <p:spPr>
              <a:xfrm flipV="1">
                <a:off x="0" y="0"/>
                <a:ext cx="1423240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196" name="Shape 196"/>
            <p:cNvSpPr/>
            <p:nvPr/>
          </p:nvSpPr>
          <p:spPr>
            <a:xfrm>
              <a:off x="859701" y="329499"/>
              <a:ext cx="558801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">
                  <a:solidFill>
                    <a:srgbClr val="FFFFFF"/>
                  </a:solidFill>
                </a:rPr>
                <a:t>***</a:t>
              </a:r>
            </a:p>
          </p:txBody>
        </p:sp>
        <p:sp>
          <p:nvSpPr>
            <p:cNvPr id="197" name="Shape 197"/>
            <p:cNvSpPr/>
            <p:nvPr/>
          </p:nvSpPr>
          <p:spPr>
            <a:xfrm>
              <a:off x="384830" y="0"/>
              <a:ext cx="520701" cy="508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">
                  <a:solidFill>
                    <a:srgbClr val="FFFFFF"/>
                  </a:solidFill>
                </a:rPr>
                <a:t>**</a:t>
              </a:r>
            </a:p>
          </p:txBody>
        </p:sp>
      </p:grpSp>
      <p:grpSp>
        <p:nvGrpSpPr>
          <p:cNvPr id="209" name="Group 209"/>
          <p:cNvGrpSpPr/>
          <p:nvPr/>
        </p:nvGrpSpPr>
        <p:grpSpPr>
          <a:xfrm>
            <a:off x="6807730" y="3234283"/>
            <a:ext cx="1524000" cy="825501"/>
            <a:chOff x="0" y="0"/>
            <a:chExt cx="1523999" cy="825499"/>
          </a:xfrm>
        </p:grpSpPr>
        <p:grpSp>
          <p:nvGrpSpPr>
            <p:cNvPr id="202" name="Group 202"/>
            <p:cNvGrpSpPr/>
            <p:nvPr/>
          </p:nvGrpSpPr>
          <p:grpSpPr>
            <a:xfrm>
              <a:off x="932032" y="642055"/>
              <a:ext cx="591968" cy="137584"/>
              <a:chOff x="0" y="0"/>
              <a:chExt cx="591966" cy="137583"/>
            </a:xfrm>
          </p:grpSpPr>
          <p:sp>
            <p:nvSpPr>
              <p:cNvPr id="199" name="Shape 199"/>
              <p:cNvSpPr/>
              <p:nvPr/>
            </p:nvSpPr>
            <p:spPr>
              <a:xfrm flipH="1">
                <a:off x="8456" y="0"/>
                <a:ext cx="1" cy="137584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00" name="Shape 200"/>
              <p:cNvSpPr/>
              <p:nvPr/>
            </p:nvSpPr>
            <p:spPr>
              <a:xfrm>
                <a:off x="583510" y="0"/>
                <a:ext cx="1" cy="137584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01" name="Shape 201"/>
              <p:cNvSpPr/>
              <p:nvPr/>
            </p:nvSpPr>
            <p:spPr>
              <a:xfrm flipV="1">
                <a:off x="0" y="0"/>
                <a:ext cx="591967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206" name="Group 206"/>
            <p:cNvGrpSpPr/>
            <p:nvPr/>
          </p:nvGrpSpPr>
          <p:grpSpPr>
            <a:xfrm>
              <a:off x="0" y="321027"/>
              <a:ext cx="1511405" cy="137585"/>
              <a:chOff x="0" y="0"/>
              <a:chExt cx="1511404" cy="137583"/>
            </a:xfrm>
          </p:grpSpPr>
          <p:sp>
            <p:nvSpPr>
              <p:cNvPr id="203" name="Shape 203"/>
              <p:cNvSpPr/>
              <p:nvPr/>
            </p:nvSpPr>
            <p:spPr>
              <a:xfrm flipH="1">
                <a:off x="11582" y="0"/>
                <a:ext cx="1" cy="137584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04" name="Shape 204"/>
              <p:cNvSpPr/>
              <p:nvPr/>
            </p:nvSpPr>
            <p:spPr>
              <a:xfrm>
                <a:off x="1499820" y="0"/>
                <a:ext cx="1" cy="137584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05" name="Shape 205"/>
              <p:cNvSpPr/>
              <p:nvPr/>
            </p:nvSpPr>
            <p:spPr>
              <a:xfrm flipV="1">
                <a:off x="0" y="0"/>
                <a:ext cx="1511405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207" name="Shape 207"/>
            <p:cNvSpPr/>
            <p:nvPr/>
          </p:nvSpPr>
          <p:spPr>
            <a:xfrm>
              <a:off x="957222" y="321027"/>
              <a:ext cx="554490" cy="5044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">
                  <a:solidFill>
                    <a:srgbClr val="FFFFFF"/>
                  </a:solidFill>
                </a:rPr>
                <a:t>***</a:t>
              </a:r>
            </a:p>
          </p:txBody>
        </p:sp>
        <p:sp>
          <p:nvSpPr>
            <p:cNvPr id="208" name="Shape 208"/>
            <p:cNvSpPr/>
            <p:nvPr/>
          </p:nvSpPr>
          <p:spPr>
            <a:xfrm>
              <a:off x="554181" y="0"/>
              <a:ext cx="407445" cy="5044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">
                  <a:solidFill>
                    <a:srgbClr val="FFFFFF"/>
                  </a:solidFill>
                </a:rPr>
                <a:t>**</a:t>
              </a:r>
            </a:p>
          </p:txBody>
        </p:sp>
      </p:grpSp>
      <p:sp>
        <p:nvSpPr>
          <p:cNvPr id="210" name="Shape 210"/>
          <p:cNvSpPr/>
          <p:nvPr/>
        </p:nvSpPr>
        <p:spPr>
          <a:xfrm>
            <a:off x="8903746" y="2533101"/>
            <a:ext cx="354355" cy="344516"/>
          </a:xfrm>
          <a:prstGeom prst="rect">
            <a:avLst/>
          </a:prstGeom>
          <a:solidFill>
            <a:srgbClr val="73FA79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defTabSz="80010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9376402" y="2444400"/>
            <a:ext cx="12319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eYFP</a:t>
            </a:r>
          </a:p>
        </p:txBody>
      </p:sp>
      <p:sp>
        <p:nvSpPr>
          <p:cNvPr id="212" name="Shape 212"/>
          <p:cNvSpPr/>
          <p:nvPr/>
        </p:nvSpPr>
        <p:spPr>
          <a:xfrm>
            <a:off x="8903746" y="3015422"/>
            <a:ext cx="354355" cy="344516"/>
          </a:xfrm>
          <a:prstGeom prst="rect">
            <a:avLst/>
          </a:prstGeom>
          <a:solidFill>
            <a:srgbClr val="0433FF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defTabSz="80010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9375894" y="2926722"/>
            <a:ext cx="2324101" cy="53340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ChR2-eYFP</a:t>
            </a:r>
          </a:p>
        </p:txBody>
      </p:sp>
      <p:sp>
        <p:nvSpPr>
          <p:cNvPr id="214" name="Shape 214"/>
          <p:cNvSpPr/>
          <p:nvPr/>
        </p:nvSpPr>
        <p:spPr>
          <a:xfrm>
            <a:off x="1122" y="530155"/>
            <a:ext cx="1299210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sv-SE" sz="5400" dirty="0" err="1" smtClean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Result</a:t>
            </a:r>
            <a:r>
              <a:rPr lang="sv-SE" sz="5400" dirty="0" smtClean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experiment II</a:t>
            </a:r>
            <a:endParaRPr sz="5400" dirty="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165192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Summary</a:t>
            </a:r>
            <a:r>
              <a:rPr lang="sv-SE" dirty="0" smtClean="0"/>
              <a:t> part 1I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Results</a:t>
            </a:r>
            <a:r>
              <a:rPr lang="sv-SE" dirty="0" smtClean="0"/>
              <a:t> and observations</a:t>
            </a:r>
          </a:p>
          <a:p>
            <a:r>
              <a:rPr lang="sv-SE" dirty="0" err="1"/>
              <a:t>Results</a:t>
            </a:r>
            <a:r>
              <a:rPr lang="sv-SE" dirty="0"/>
              <a:t> and observations</a:t>
            </a:r>
          </a:p>
          <a:p>
            <a:r>
              <a:rPr lang="sv-SE" dirty="0" err="1"/>
              <a:t>Results</a:t>
            </a:r>
            <a:r>
              <a:rPr lang="sv-SE" dirty="0"/>
              <a:t> and observations</a:t>
            </a:r>
          </a:p>
          <a:p>
            <a:r>
              <a:rPr lang="sv-SE" dirty="0" err="1"/>
              <a:t>Results</a:t>
            </a:r>
            <a:r>
              <a:rPr lang="sv-SE" dirty="0"/>
              <a:t> and observations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617132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Home</a:t>
            </a:r>
            <a:r>
              <a:rPr lang="sv-SE" dirty="0" smtClean="0"/>
              <a:t> </a:t>
            </a:r>
            <a:r>
              <a:rPr lang="sv-SE" dirty="0" err="1" smtClean="0"/>
              <a:t>slide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843796" y="2692400"/>
            <a:ext cx="5041900" cy="5715000"/>
          </a:xfrm>
        </p:spPr>
        <p:txBody>
          <a:bodyPr/>
          <a:lstStyle/>
          <a:p>
            <a:r>
              <a:rPr lang="sv-SE" sz="4800" dirty="0" smtClean="0">
                <a:solidFill>
                  <a:schemeClr val="tx1"/>
                </a:solidFill>
              </a:rPr>
              <a:t>Part 1: X experiments</a:t>
            </a:r>
          </a:p>
          <a:p>
            <a:r>
              <a:rPr lang="sv-SE" sz="4800" dirty="0" smtClean="0"/>
              <a:t>Part II: Y experiments</a:t>
            </a:r>
            <a:endParaRPr lang="sv-SE" sz="4800" dirty="0"/>
          </a:p>
        </p:txBody>
      </p:sp>
      <p:sp>
        <p:nvSpPr>
          <p:cNvPr id="4" name="Rektangel 3"/>
          <p:cNvSpPr/>
          <p:nvPr/>
        </p:nvSpPr>
        <p:spPr>
          <a:xfrm>
            <a:off x="1270000" y="3696336"/>
            <a:ext cx="5116731" cy="4559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300550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53044" y="4454951"/>
            <a:ext cx="12979401" cy="830997"/>
          </a:xfrm>
          <a:prstGeom prst="rect">
            <a:avLst/>
          </a:prstGeom>
          <a:ln w="12700">
            <a:miter lim="400000"/>
          </a:ln>
          <a:effectLst>
            <a:outerShdw blurRad="50800" dist="50800" dir="336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 dirty="0">
                <a:solidFill>
                  <a:srgbClr val="73FCD6"/>
                </a:solidFill>
                <a:latin typeface="Helvetica"/>
                <a:ea typeface="Helvetica"/>
                <a:cs typeface="Helvetica"/>
                <a:sym typeface="Helvetica"/>
              </a:rPr>
              <a:t>Conclusion:</a:t>
            </a:r>
            <a:r>
              <a:rPr sz="5400" dirty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sv-SE" sz="5400" dirty="0" smtClean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A is </a:t>
            </a:r>
            <a:r>
              <a:rPr lang="sv-SE" sz="5400" dirty="0" err="1" smtClean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necessary</a:t>
            </a:r>
            <a:r>
              <a:rPr lang="sv-SE" sz="5400" dirty="0" smtClean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for B.</a:t>
            </a:r>
            <a:endParaRPr sz="5400" dirty="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/>
        </p:nvSpPr>
        <p:spPr>
          <a:xfrm>
            <a:off x="1145244" y="897711"/>
            <a:ext cx="10718801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sv-SE" sz="6400" dirty="0" smtClean="0">
                <a:solidFill>
                  <a:srgbClr val="FFFFFF"/>
                </a:solidFill>
              </a:rPr>
              <a:t>Broad </a:t>
            </a:r>
            <a:r>
              <a:rPr lang="sv-SE" sz="6400" dirty="0" err="1" smtClean="0">
                <a:solidFill>
                  <a:srgbClr val="FFFFFF"/>
                </a:solidFill>
              </a:rPr>
              <a:t>ending</a:t>
            </a:r>
            <a:endParaRPr sz="6400" dirty="0">
              <a:solidFill>
                <a:srgbClr val="FFFFFF"/>
              </a:solidFill>
            </a:endParaRPr>
          </a:p>
        </p:txBody>
      </p:sp>
      <p:sp>
        <p:nvSpPr>
          <p:cNvPr id="40" name="Rektangel 39"/>
          <p:cNvSpPr/>
          <p:nvPr/>
        </p:nvSpPr>
        <p:spPr>
          <a:xfrm>
            <a:off x="1270000" y="3696336"/>
            <a:ext cx="10233374" cy="4559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df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7" y="644194"/>
            <a:ext cx="12634169" cy="892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950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Acknowledgements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People</a:t>
            </a:r>
            <a:endParaRPr lang="sv-SE" dirty="0" smtClean="0"/>
          </a:p>
          <a:p>
            <a:r>
              <a:rPr lang="sv-SE" dirty="0" err="1" smtClean="0"/>
              <a:t>People</a:t>
            </a:r>
            <a:endParaRPr lang="sv-SE" dirty="0" smtClean="0"/>
          </a:p>
          <a:p>
            <a:r>
              <a:rPr lang="sv-SE" dirty="0" err="1" smtClean="0"/>
              <a:t>People</a:t>
            </a:r>
            <a:endParaRPr lang="sv-SE" dirty="0"/>
          </a:p>
        </p:txBody>
      </p:sp>
      <p:sp>
        <p:nvSpPr>
          <p:cNvPr id="4" name="Rektangel 3"/>
          <p:cNvSpPr/>
          <p:nvPr/>
        </p:nvSpPr>
        <p:spPr>
          <a:xfrm>
            <a:off x="6618069" y="3115657"/>
            <a:ext cx="5116731" cy="4559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149153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Q&amp;A </a:t>
            </a:r>
            <a:r>
              <a:rPr lang="sv-SE" dirty="0" err="1" smtClean="0"/>
              <a:t>slide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summary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57561" y="2768600"/>
            <a:ext cx="5041900" cy="5715000"/>
          </a:xfrm>
        </p:spPr>
        <p:txBody>
          <a:bodyPr/>
          <a:lstStyle/>
          <a:p>
            <a:r>
              <a:rPr lang="sv-SE" dirty="0" err="1" smtClean="0"/>
              <a:t>Summarising</a:t>
            </a:r>
            <a:r>
              <a:rPr lang="sv-SE" dirty="0" smtClean="0"/>
              <a:t> sentence1</a:t>
            </a:r>
          </a:p>
          <a:p>
            <a:r>
              <a:rPr lang="sv-SE" dirty="0" err="1" smtClean="0"/>
              <a:t>Summarising</a:t>
            </a:r>
            <a:r>
              <a:rPr lang="sv-SE" dirty="0" smtClean="0"/>
              <a:t> </a:t>
            </a:r>
            <a:r>
              <a:rPr lang="sv-SE" dirty="0" err="1" smtClean="0"/>
              <a:t>sentence</a:t>
            </a:r>
            <a:r>
              <a:rPr lang="sv-SE" dirty="0" smtClean="0"/>
              <a:t> 2</a:t>
            </a:r>
          </a:p>
          <a:p>
            <a:r>
              <a:rPr lang="sv-SE" dirty="0" err="1"/>
              <a:t>Summarising</a:t>
            </a:r>
            <a:r>
              <a:rPr lang="sv-SE" dirty="0"/>
              <a:t> </a:t>
            </a:r>
            <a:r>
              <a:rPr lang="sv-SE" dirty="0" err="1" smtClean="0"/>
              <a:t>sentence</a:t>
            </a:r>
            <a:r>
              <a:rPr lang="sv-SE" dirty="0" smtClean="0"/>
              <a:t> 3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220534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df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18" y="467969"/>
            <a:ext cx="12545381" cy="88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341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df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25" y="452571"/>
            <a:ext cx="12455950" cy="880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202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lides for Olle.ke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833" y="445148"/>
            <a:ext cx="13172633" cy="930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932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4463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Title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17500" indent="0">
              <a:buNone/>
            </a:pPr>
            <a:r>
              <a:rPr lang="sv-SE" dirty="0" err="1" smtClean="0"/>
              <a:t>Name</a:t>
            </a:r>
            <a:r>
              <a:rPr lang="sv-SE" dirty="0" smtClean="0"/>
              <a:t> &amp; </a:t>
            </a:r>
            <a:r>
              <a:rPr lang="sv-SE" dirty="0" err="1" smtClean="0"/>
              <a:t>title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University</a:t>
            </a:r>
          </a:p>
          <a:p>
            <a:pPr marL="317500" indent="0">
              <a:buNone/>
            </a:pPr>
            <a:r>
              <a:rPr lang="sv-SE" dirty="0" smtClean="0"/>
              <a:t>Event</a:t>
            </a: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>Date</a:t>
            </a:r>
          </a:p>
        </p:txBody>
      </p:sp>
      <p:sp>
        <p:nvSpPr>
          <p:cNvPr id="5" name="Rektangel 4"/>
          <p:cNvSpPr/>
          <p:nvPr/>
        </p:nvSpPr>
        <p:spPr>
          <a:xfrm>
            <a:off x="1270000" y="3696336"/>
            <a:ext cx="5945123" cy="4559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909101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8000" dirty="0" smtClean="0"/>
              <a:t>Broad </a:t>
            </a:r>
            <a:r>
              <a:rPr lang="sv-SE" sz="8000" dirty="0" err="1" smtClean="0"/>
              <a:t>question</a:t>
            </a:r>
            <a:r>
              <a:rPr lang="sv-SE" sz="8000" dirty="0" smtClean="0"/>
              <a:t> or </a:t>
            </a:r>
            <a:r>
              <a:rPr lang="sv-SE" sz="8000" dirty="0" err="1" smtClean="0"/>
              <a:t>topic</a:t>
            </a:r>
            <a:endParaRPr lang="sv-SE" sz="8000" dirty="0"/>
          </a:p>
        </p:txBody>
      </p:sp>
    </p:spTree>
    <p:extLst>
      <p:ext uri="{BB962C8B-B14F-4D97-AF65-F5344CB8AC3E}">
        <p14:creationId xmlns:p14="http://schemas.microsoft.com/office/powerpoint/2010/main" val="42733612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Background</a:t>
            </a:r>
            <a:r>
              <a:rPr lang="sv-SE" dirty="0" smtClean="0"/>
              <a:t> info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Explanation</a:t>
            </a:r>
            <a:endParaRPr lang="sv-SE" dirty="0" smtClean="0"/>
          </a:p>
          <a:p>
            <a:r>
              <a:rPr lang="sv-SE" dirty="0" err="1" smtClean="0"/>
              <a:t>Explanation</a:t>
            </a:r>
            <a:endParaRPr lang="sv-SE" dirty="0" smtClean="0"/>
          </a:p>
          <a:p>
            <a:r>
              <a:rPr lang="sv-SE" dirty="0" err="1" smtClean="0"/>
              <a:t>Explanation</a:t>
            </a:r>
            <a:endParaRPr lang="sv-SE" dirty="0"/>
          </a:p>
        </p:txBody>
      </p:sp>
      <p:sp>
        <p:nvSpPr>
          <p:cNvPr id="4" name="Rektangel 3"/>
          <p:cNvSpPr/>
          <p:nvPr/>
        </p:nvSpPr>
        <p:spPr>
          <a:xfrm>
            <a:off x="6311901" y="3696336"/>
            <a:ext cx="5422900" cy="4559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809585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243</Words>
  <Application>Microsoft Macintosh PowerPoint</Application>
  <PresentationFormat>Anpassad</PresentationFormat>
  <Paragraphs>88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21</vt:i4>
      </vt:variant>
    </vt:vector>
  </HeadingPairs>
  <TitlesOfParts>
    <vt:vector size="22" baseType="lpstr">
      <vt:lpstr>Gradient</vt:lpstr>
      <vt:lpstr>The MC LC model – an outline of a Structured Scientific Talk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Title</vt:lpstr>
      <vt:lpstr>Broad question or topic</vt:lpstr>
      <vt:lpstr>Background info</vt:lpstr>
      <vt:lpstr>Main question or goal</vt:lpstr>
      <vt:lpstr>Home slide (part I)</vt:lpstr>
      <vt:lpstr>PowerPoint-presentation</vt:lpstr>
      <vt:lpstr>Summary part 1</vt:lpstr>
      <vt:lpstr>Home slide (part II)</vt:lpstr>
      <vt:lpstr>PowerPoint-presentation</vt:lpstr>
      <vt:lpstr>Summary part 1I</vt:lpstr>
      <vt:lpstr>Home slide</vt:lpstr>
      <vt:lpstr>PowerPoint-presentation</vt:lpstr>
      <vt:lpstr>PowerPoint-presentation</vt:lpstr>
      <vt:lpstr>Acknowledgements</vt:lpstr>
      <vt:lpstr>Q&amp;A slide with 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Olle Bergman</cp:lastModifiedBy>
  <cp:revision>4</cp:revision>
  <dcterms:modified xsi:type="dcterms:W3CDTF">2015-10-07T13:51:43Z</dcterms:modified>
</cp:coreProperties>
</file>